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2" r:id="rId3"/>
    <p:sldId id="278" r:id="rId4"/>
    <p:sldId id="257" r:id="rId5"/>
    <p:sldId id="259" r:id="rId6"/>
    <p:sldId id="260" r:id="rId7"/>
    <p:sldId id="261" r:id="rId8"/>
    <p:sldId id="263" r:id="rId9"/>
    <p:sldId id="264" r:id="rId10"/>
    <p:sldId id="281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12DEE-7019-4386-AAF4-026F90DD1D03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A0B2C-5FE2-4933-AF85-124D546DA3F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20D4F8-C5FD-4773-8D06-C966399C68F1}" type="slidenum">
              <a:rPr lang="hu-HU" smtClean="0">
                <a:latin typeface="Arial" charset="0"/>
              </a:rPr>
              <a:pPr/>
              <a:t>3</a:t>
            </a:fld>
            <a:endParaRPr 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4/7/2014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z.hu/" TargetMode="External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kf.hu/tovabbtanulasikisokos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idx="4294967295"/>
          </p:nvPr>
        </p:nvSpPr>
        <p:spPr>
          <a:xfrm>
            <a:off x="683568" y="549275"/>
            <a:ext cx="2664296" cy="5183188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>
                <a:solidFill>
                  <a:schemeClr val="tx1"/>
                </a:solidFill>
              </a:rPr>
              <a:t>Tájékoztató értekezlet 2014. április 8.</a:t>
            </a:r>
            <a:br>
              <a:rPr lang="hu-HU" sz="4000" dirty="0" smtClean="0">
                <a:solidFill>
                  <a:schemeClr val="tx1"/>
                </a:solidFill>
              </a:rPr>
            </a:br>
            <a:endParaRPr lang="hu-HU" sz="40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33794" name="Picture 2" descr="https://scontent-b-fra.xx.fbcdn.net/hphotos-ash4/t1.0-9/1505633_591348767617157_188501921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8640"/>
            <a:ext cx="457200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/>
            <a:r>
              <a:rPr lang="hu-HU" sz="3600" dirty="0" smtClean="0">
                <a:solidFill>
                  <a:schemeClr val="tx1"/>
                </a:solidFill>
                <a:latin typeface="Calibri" pitchFamily="34" charset="0"/>
              </a:rPr>
              <a:t>A két vizsgatípus felépítése </a:t>
            </a:r>
            <a:endParaRPr lang="hu-HU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651500" y="1916113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hu-HU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842681" y="1052736"/>
            <a:ext cx="7776883" cy="514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0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	</a:t>
            </a: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Írásbeli:		- </a:t>
            </a:r>
            <a:r>
              <a:rPr lang="hu-HU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feladatlap </a:t>
            </a: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kitöltése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		- középszinten 120 - 180 - 240 perc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		- emelt szinten 240 </a:t>
            </a:r>
            <a:r>
              <a:rPr lang="hu-HU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perc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endParaRPr lang="hu-HU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Szóbeli: 		- (élő nyelven kívül) 30 perc felkészülési idő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		- önálló tételkifejtés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		</a:t>
            </a:r>
            <a:r>
              <a:rPr lang="hu-HU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</a:t>
            </a: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középszinten </a:t>
            </a:r>
            <a:r>
              <a:rPr lang="hu-HU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15, </a:t>
            </a: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emelten 20 perc </a:t>
            </a:r>
            <a:r>
              <a:rPr lang="hu-HU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       feleletenként</a:t>
            </a:r>
            <a:endParaRPr lang="hu-HU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endParaRPr lang="hu-HU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Gyakorlati:	- testnevelés - a szóbeli vizsgához tartozik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43668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		- informatika – az írásbelihez tartozik</a:t>
            </a:r>
          </a:p>
        </p:txBody>
      </p:sp>
    </p:spTree>
    <p:extLst>
      <p:ext uri="{BB962C8B-B14F-4D97-AF65-F5344CB8AC3E}">
        <p14:creationId xmlns="" xmlns:p14="http://schemas.microsoft.com/office/powerpoint/2010/main" val="42151126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62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2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62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01225" cy="7267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noFill/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/>
            <a:r>
              <a:rPr lang="hu-HU" sz="3600" dirty="0">
                <a:solidFill>
                  <a:schemeClr val="tx1"/>
                </a:solidFill>
                <a:latin typeface="Calibri" pitchFamily="34" charset="0"/>
              </a:rPr>
              <a:t>Az érettségi vizsga </a:t>
            </a:r>
            <a:r>
              <a:rPr lang="hu-HU" sz="3600" dirty="0" smtClean="0">
                <a:solidFill>
                  <a:schemeClr val="tx1"/>
                </a:solidFill>
                <a:latin typeface="Calibri" pitchFamily="34" charset="0"/>
              </a:rPr>
              <a:t>értékelése </a:t>
            </a:r>
            <a:endParaRPr lang="hu-HU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160052" name="Group 30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9356412"/>
              </p:ext>
            </p:extLst>
          </p:nvPr>
        </p:nvGraphicFramePr>
        <p:xfrm>
          <a:off x="303215" y="1481139"/>
          <a:ext cx="8383587" cy="2539147"/>
        </p:xfrm>
        <a:graphic>
          <a:graphicData uri="http://schemas.openxmlformats.org/drawingml/2006/table">
            <a:tbl>
              <a:tblPr/>
              <a:tblGrid>
                <a:gridCol w="3004761"/>
                <a:gridCol w="2266875"/>
                <a:gridCol w="3111951"/>
              </a:tblGrid>
              <a:tr h="418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Középszint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128811" marR="128811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osztályzat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Emelt szint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80-100%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60-100%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60-79%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47-59%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40-59%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33-46%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-39%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0-24%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0-24%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L="128811" marR="128811" horzOverflow="overflow"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438150" y="3986026"/>
            <a:ext cx="680878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074738" algn="l"/>
              </a:tabLst>
            </a:pPr>
            <a:endParaRPr lang="hu-HU" sz="2000" b="1" dirty="0">
              <a:solidFill>
                <a:prstClr val="black"/>
              </a:solidFill>
              <a:latin typeface="Book Antiqua" pitchFamily="18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07473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mindkét szinten tantárgyanként történik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07473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a vizsgaeredményt %-ban fejezik ki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074738" algn="l"/>
              </a:tabLst>
            </a:pPr>
            <a:r>
              <a:rPr lang="hu-HU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minden vizsgarészen minimum 12% teljesítendő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48796" y="5733256"/>
            <a:ext cx="84436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tabLst>
                <a:tab pos="1160463" algn="l"/>
              </a:tabLst>
            </a:pPr>
            <a:r>
              <a:rPr lang="hu-HU" sz="2000" b="1" dirty="0">
                <a:solidFill>
                  <a:prstClr val="black"/>
                </a:solidFill>
                <a:latin typeface="Book Antiqua" pitchFamily="18" charset="0"/>
                <a:cs typeface="Arial" charset="0"/>
              </a:rPr>
              <a:t>Az elégséges </a:t>
            </a:r>
            <a:r>
              <a:rPr lang="hu-HU" sz="2000" b="1" dirty="0" smtClean="0">
                <a:solidFill>
                  <a:prstClr val="black"/>
                </a:solidFill>
                <a:latin typeface="Book Antiqua" pitchFamily="18" charset="0"/>
                <a:cs typeface="Arial" charset="0"/>
              </a:rPr>
              <a:t>(2) alsó </a:t>
            </a:r>
            <a:r>
              <a:rPr lang="hu-HU" sz="2000" b="1" dirty="0">
                <a:solidFill>
                  <a:prstClr val="black"/>
                </a:solidFill>
                <a:latin typeface="Book Antiqua" pitchFamily="18" charset="0"/>
                <a:cs typeface="Arial" charset="0"/>
              </a:rPr>
              <a:t>határa az elérhető </a:t>
            </a:r>
            <a:r>
              <a:rPr lang="hu-HU" sz="2000" b="1" dirty="0" smtClean="0">
                <a:solidFill>
                  <a:prstClr val="black"/>
                </a:solidFill>
                <a:latin typeface="Book Antiqua" pitchFamily="18" charset="0"/>
                <a:cs typeface="Arial" charset="0"/>
              </a:rPr>
              <a:t>teljes </a:t>
            </a:r>
            <a:r>
              <a:rPr lang="hu-HU" sz="2000" b="1" dirty="0">
                <a:solidFill>
                  <a:prstClr val="black"/>
                </a:solidFill>
                <a:latin typeface="Book Antiqua" pitchFamily="18" charset="0"/>
                <a:cs typeface="Arial" charset="0"/>
              </a:rPr>
              <a:t>pontszám  </a:t>
            </a:r>
            <a:r>
              <a:rPr lang="hu-HU" sz="2800" b="1" dirty="0">
                <a:solidFill>
                  <a:prstClr val="black"/>
                </a:solidFill>
                <a:latin typeface="Book Antiqua" pitchFamily="18" charset="0"/>
                <a:cs typeface="Arial" charset="0"/>
              </a:rPr>
              <a:t>25</a:t>
            </a:r>
            <a:r>
              <a:rPr lang="hu-HU" sz="2000" b="1" dirty="0">
                <a:solidFill>
                  <a:prstClr val="black"/>
                </a:solidFill>
                <a:latin typeface="Book Antiqua" pitchFamily="18" charset="0"/>
                <a:cs typeface="Arial" charset="0"/>
              </a:rPr>
              <a:t>%-a.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tabLst>
                <a:tab pos="1160463" algn="l"/>
              </a:tabLst>
            </a:pPr>
            <a:endParaRPr lang="hu-HU" sz="2000" b="1" dirty="0">
              <a:solidFill>
                <a:prstClr val="black"/>
              </a:solidFill>
              <a:latin typeface="Book Antiqu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21295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85" decel="100000"/>
                                        <p:tgtEl>
                                          <p:spTgt spid="160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385" decel="100000"/>
                                        <p:tgtEl>
                                          <p:spTgt spid="160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60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6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6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385" fill="hold"/>
                                        <p:tgtEl>
                                          <p:spTgt spid="16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6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  <p:bldP spid="1597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</a:t>
            </a:r>
            <a:r>
              <a:rPr lang="hu-HU" sz="4000" dirty="0" smtClean="0"/>
              <a:t>Ahová csak emelt szinttel lehet bejutni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800" b="1" dirty="0" smtClean="0"/>
              <a:t>Agrár képzési terület</a:t>
            </a:r>
          </a:p>
          <a:p>
            <a:r>
              <a:rPr lang="hu-HU" sz="2400" dirty="0" smtClean="0"/>
              <a:t>állatorvosi</a:t>
            </a:r>
            <a:r>
              <a:rPr lang="hu-HU" dirty="0" smtClean="0"/>
              <a:t>, </a:t>
            </a:r>
            <a:r>
              <a:rPr lang="hu-HU" sz="2400" dirty="0" smtClean="0"/>
              <a:t>erdőmérnöki osztatlan képzés </a:t>
            </a:r>
          </a:p>
          <a:p>
            <a:pPr marL="342900" indent="-342900" eaLnBrk="0" hangingPunct="0">
              <a:buNone/>
              <a:defRPr/>
            </a:pPr>
            <a:r>
              <a:rPr lang="hu-HU" sz="2800" b="1" dirty="0" smtClean="0"/>
              <a:t>Bölcsészettudomány képzési terület</a:t>
            </a:r>
          </a:p>
          <a:p>
            <a:pPr eaLnBrk="0" hangingPunct="0">
              <a:defRPr/>
            </a:pPr>
            <a:r>
              <a:rPr lang="hu-HU" sz="2800" dirty="0" smtClean="0"/>
              <a:t> </a:t>
            </a:r>
            <a:r>
              <a:rPr lang="hu-HU" sz="2000" dirty="0" smtClean="0"/>
              <a:t>andragógia, anglisztika, germanisztika, keleti nyelvek és kultúrák, magyar, néprajz, ókori nyelvek és kultúrák, pedagógia, pszichológia, </a:t>
            </a:r>
            <a:r>
              <a:rPr lang="hu-HU" sz="2000" dirty="0" err="1" smtClean="0"/>
              <a:t>romanisztika</a:t>
            </a:r>
            <a:r>
              <a:rPr lang="hu-HU" sz="2000" dirty="0" smtClean="0"/>
              <a:t>, </a:t>
            </a:r>
            <a:r>
              <a:rPr lang="hu-HU" sz="2000" dirty="0" err="1" smtClean="0"/>
              <a:t>romológia</a:t>
            </a:r>
            <a:r>
              <a:rPr lang="hu-HU" sz="2000" dirty="0" smtClean="0"/>
              <a:t>, szabad bölcsészet, szlavisztika, történelem alapszakok</a:t>
            </a:r>
          </a:p>
          <a:p>
            <a:pPr marL="342900" indent="-342900" eaLnBrk="0" hangingPunct="0">
              <a:buNone/>
              <a:defRPr/>
            </a:pPr>
            <a:r>
              <a:rPr lang="hu-HU" sz="2800" b="1" kern="0" dirty="0" smtClean="0"/>
              <a:t>Jogi képzési terület</a:t>
            </a:r>
          </a:p>
          <a:p>
            <a:pPr eaLnBrk="0" hangingPunct="0">
              <a:defRPr/>
            </a:pPr>
            <a:r>
              <a:rPr lang="hu-HU" sz="2400" dirty="0" smtClean="0"/>
              <a:t>jogász osztatlan képzés </a:t>
            </a:r>
          </a:p>
          <a:p>
            <a:pPr marL="342900" indent="-342900" eaLnBrk="0" hangingPunct="0">
              <a:buNone/>
              <a:defRPr/>
            </a:pPr>
            <a:r>
              <a:rPr lang="hu-HU" sz="2800" b="1" dirty="0" smtClean="0"/>
              <a:t>Gazdaságtudományok képzési terület</a:t>
            </a:r>
          </a:p>
          <a:p>
            <a:pPr eaLnBrk="0" hangingPunct="0">
              <a:defRPr/>
            </a:pPr>
            <a:r>
              <a:rPr lang="hu-HU" sz="2400" dirty="0" smtClean="0"/>
              <a:t>alkalmazott közgazdaságtan, gazdaság- és pénzügyi-matematikai elemzés alapszakok</a:t>
            </a:r>
          </a:p>
          <a:p>
            <a:pPr marL="742950" lvl="1" indent="-285750" eaLnBrk="0" hangingPunct="0">
              <a:buNone/>
              <a:defRPr/>
            </a:pPr>
            <a:endParaRPr lang="hu-HU" sz="2000" b="1" dirty="0" smtClean="0"/>
          </a:p>
          <a:p>
            <a:pPr marL="742950" lvl="1" indent="-285750" eaLnBrk="0" hangingPunct="0">
              <a:defRPr/>
            </a:pPr>
            <a:endParaRPr lang="hu-HU" sz="2000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Ahová csak emelt szinttel lehet bejutni: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marL="342900" indent="-342900" eaLnBrk="0" hangingPunct="0">
              <a:buNone/>
              <a:defRPr/>
            </a:pPr>
            <a:r>
              <a:rPr lang="hu-HU" sz="2800" b="1" dirty="0" smtClean="0"/>
              <a:t>Orvos- és egészségtudomány képzési terület</a:t>
            </a:r>
          </a:p>
          <a:p>
            <a:pPr eaLnBrk="0" hangingPunct="0">
              <a:defRPr/>
            </a:pPr>
            <a:r>
              <a:rPr lang="hu-HU" sz="2400" dirty="0" smtClean="0"/>
              <a:t>általános orvos, fogorvos, gyógyszerész osztatlan képzés</a:t>
            </a:r>
          </a:p>
          <a:p>
            <a:pPr marL="342900" indent="-342900" eaLnBrk="0" hangingPunct="0">
              <a:buNone/>
              <a:defRPr/>
            </a:pPr>
            <a:r>
              <a:rPr lang="hu-HU" sz="2800" b="1" dirty="0" smtClean="0"/>
              <a:t>Társadalomtudomány képzési terület</a:t>
            </a:r>
          </a:p>
          <a:p>
            <a:pPr eaLnBrk="0" hangingPunct="0">
              <a:defRPr/>
            </a:pPr>
            <a:r>
              <a:rPr lang="hu-HU" sz="2000" dirty="0" smtClean="0"/>
              <a:t>informatikus könyvtáros, kommunikáció és médiatudomány, kulturális antropológia, nemzetközi tanulmányok, politológia, szociális munka, </a:t>
            </a:r>
            <a:r>
              <a:rPr lang="hu-HU" sz="2000" dirty="0" err="1" smtClean="0"/>
              <a:t>szociálpedagógia</a:t>
            </a:r>
            <a:r>
              <a:rPr lang="hu-HU" sz="2000" dirty="0" smtClean="0"/>
              <a:t>, szociológia, társadalmi tanulmányok alapszakok </a:t>
            </a:r>
          </a:p>
          <a:p>
            <a:pPr marL="342900" indent="-342900" eaLnBrk="0" hangingPunct="0">
              <a:buNone/>
              <a:defRPr/>
            </a:pPr>
            <a:r>
              <a:rPr lang="hu-HU" sz="2800" b="1" dirty="0" smtClean="0"/>
              <a:t>Műszaki</a:t>
            </a:r>
            <a:r>
              <a:rPr lang="hu-HU" sz="2400" b="1" dirty="0" smtClean="0"/>
              <a:t> képzési terület</a:t>
            </a:r>
          </a:p>
          <a:p>
            <a:pPr eaLnBrk="0" hangingPunct="0">
              <a:defRPr/>
            </a:pPr>
            <a:r>
              <a:rPr lang="hu-HU" sz="2400" dirty="0" smtClean="0"/>
              <a:t>építész osztatlan képzés,energetikai mérnöki, építészmérnöki alapképzés</a:t>
            </a:r>
          </a:p>
          <a:p>
            <a:pPr marL="342900" indent="-342900" eaLnBrk="0" hangingPunct="0">
              <a:buNone/>
              <a:defRPr/>
            </a:pPr>
            <a:r>
              <a:rPr lang="hu-HU" sz="2800" b="1" dirty="0" smtClean="0"/>
              <a:t>Tanárképzések (osztatlan) esetén</a:t>
            </a:r>
          </a:p>
          <a:p>
            <a:pPr eaLnBrk="0" hangingPunct="0">
              <a:defRPr/>
            </a:pPr>
            <a:r>
              <a:rPr lang="hu-HU" sz="2400" dirty="0" smtClean="0"/>
              <a:t>többnyire a szakpár egyik tantárgyából </a:t>
            </a:r>
          </a:p>
          <a:p>
            <a:pPr marL="742950" lvl="1" indent="-285750" eaLnBrk="0" hangingPunct="0">
              <a:buFont typeface="Arial" pitchFamily="34" charset="0"/>
              <a:buChar char="−"/>
              <a:defRPr/>
            </a:pPr>
            <a:endParaRPr lang="hu-HU" sz="20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Példák az </a:t>
            </a:r>
            <a:r>
              <a:rPr lang="hu-HU" sz="4000" dirty="0" smtClean="0"/>
              <a:t>érettségi</a:t>
            </a:r>
            <a:r>
              <a:rPr lang="hu-HU" dirty="0" smtClean="0"/>
              <a:t> tárgyakra</a:t>
            </a:r>
            <a:endParaRPr lang="hu-H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9507" y="1484784"/>
            <a:ext cx="8626103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Emelt</a:t>
            </a:r>
            <a:r>
              <a:rPr lang="hu-HU" dirty="0" smtClean="0"/>
              <a:t> vagy közép szintű felkészítés?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az egyetem előírja</a:t>
            </a:r>
          </a:p>
          <a:p>
            <a:pPr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 a 16 szak egyike a cél</a:t>
            </a:r>
          </a:p>
          <a:p>
            <a:pPr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a pályairányt meghatározó tantárgyból megalapozottabb tudást szeretne;</a:t>
            </a:r>
          </a:p>
          <a:p>
            <a:pPr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, ha nemcsak bejutni szeretne az egyetemre, hanem benn is maradni</a:t>
            </a:r>
          </a:p>
          <a:p>
            <a:pPr>
              <a:lnSpc>
                <a:spcPct val="90000"/>
              </a:lnSpc>
            </a:pPr>
            <a:r>
              <a:rPr lang="hu-HU" b="1" dirty="0" smtClean="0"/>
              <a:t>IGEN</a:t>
            </a:r>
            <a:r>
              <a:rPr lang="hu-HU" dirty="0" smtClean="0"/>
              <a:t>...</a:t>
            </a:r>
          </a:p>
          <a:p>
            <a:pPr>
              <a:lnSpc>
                <a:spcPct val="90000"/>
              </a:lnSpc>
              <a:buNone/>
            </a:pPr>
            <a:r>
              <a:rPr lang="hu-HU" dirty="0" smtClean="0"/>
              <a:t>       csak akkor, ha valóban tanulni szeretne.</a:t>
            </a:r>
          </a:p>
          <a:p>
            <a:pPr>
              <a:lnSpc>
                <a:spcPct val="90000"/>
              </a:lnSpc>
              <a:buNone/>
            </a:pPr>
            <a:r>
              <a:rPr lang="hu-HU" dirty="0" smtClean="0"/>
              <a:t> Egyelőre az emelt szintű érettséginek </a:t>
            </a:r>
            <a:r>
              <a:rPr lang="hu-HU" b="1" dirty="0" smtClean="0"/>
              <a:t>nem</a:t>
            </a:r>
            <a:r>
              <a:rPr lang="hu-HU" dirty="0" smtClean="0"/>
              <a:t> feltétele az emelt képzés!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Belső szabályaink</a:t>
            </a:r>
            <a:endParaRPr lang="hu-HU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Két emelt szintű képzést lehet választani</a:t>
            </a:r>
          </a:p>
          <a:p>
            <a:r>
              <a:rPr lang="hu-HU" dirty="0" smtClean="0"/>
              <a:t>Egy választása kötelező!</a:t>
            </a:r>
          </a:p>
          <a:p>
            <a:r>
              <a:rPr lang="hu-HU" dirty="0" smtClean="0"/>
              <a:t>Minden tárgyból többletórát jelent:</a:t>
            </a:r>
          </a:p>
          <a:p>
            <a:pPr>
              <a:buNone/>
            </a:pPr>
            <a:r>
              <a:rPr lang="hu-HU" dirty="0" smtClean="0"/>
              <a:t>-11. évfolyamon 2 óra (kémia 3)</a:t>
            </a:r>
          </a:p>
          <a:p>
            <a:pPr>
              <a:buFontTx/>
              <a:buChar char="-"/>
            </a:pPr>
            <a:r>
              <a:rPr lang="hu-HU" dirty="0" smtClean="0"/>
              <a:t>12. évfolyamon 3 óra</a:t>
            </a:r>
          </a:p>
          <a:p>
            <a:r>
              <a:rPr lang="hu-HU" dirty="0" smtClean="0"/>
              <a:t>Matematikából és biológiából ún. nagy </a:t>
            </a:r>
            <a:r>
              <a:rPr lang="hu-HU" dirty="0" err="1" smtClean="0"/>
              <a:t>faktot</a:t>
            </a:r>
            <a:r>
              <a:rPr lang="hu-HU" dirty="0" smtClean="0"/>
              <a:t> szervezünk</a:t>
            </a: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Választék- a jelentkezés függvényében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51073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/>
                        <a:t>Tantárgy</a:t>
                      </a:r>
                      <a:endParaRPr lang="hu-H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/>
                        <a:t>Emelt szintű képzés az utolsó két évfolyamon</a:t>
                      </a:r>
                      <a:endParaRPr lang="hu-H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Magyar nyelv és irodalom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Történelem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Matematika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Biológia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Kémia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Fizika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Informatika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Nyelvek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Testnevelés</a:t>
                      </a:r>
                      <a:endParaRPr lang="hu-H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Folyamatosan változó jogszabályi háttér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dirty="0" smtClean="0"/>
              <a:t>2011. évi CCIV. évi törvény A nemzeti felsőoktatásról</a:t>
            </a:r>
            <a:endParaRPr lang="hu-HU" dirty="0" smtClean="0"/>
          </a:p>
          <a:p>
            <a:r>
              <a:rPr lang="hu-HU" dirty="0" smtClean="0"/>
              <a:t>423/2012. (XII. 29.) Korm. rendelet </a:t>
            </a:r>
            <a:r>
              <a:rPr lang="hu-HU" i="1" dirty="0" smtClean="0"/>
              <a:t>a felsőoktatási felvételi eljárásról</a:t>
            </a:r>
          </a:p>
          <a:p>
            <a:r>
              <a:rPr lang="hu-HU" dirty="0" smtClean="0"/>
              <a:t>100/1997. (VI. 13.) Korm. Rendelet az érettségi vizsga vizsgaszabályzatának kiadásáról</a:t>
            </a:r>
          </a:p>
          <a:p>
            <a:r>
              <a:rPr lang="hu-HU" dirty="0" smtClean="0"/>
              <a:t>Pedagógiai Program</a:t>
            </a:r>
          </a:p>
          <a:p>
            <a:r>
              <a:rPr lang="hu-HU" dirty="0" smtClean="0"/>
              <a:t>Házirend</a:t>
            </a:r>
          </a:p>
          <a:p>
            <a:pPr>
              <a:buNone/>
            </a:pPr>
            <a:endParaRPr lang="hu-HU" b="1" dirty="0" smtClean="0"/>
          </a:p>
          <a:p>
            <a:endParaRPr lang="hu-HU" dirty="0"/>
          </a:p>
        </p:txBody>
      </p:sp>
      <p:pic>
        <p:nvPicPr>
          <p:cNvPr id="4" name="Picture 2" descr="https://encrypted-tbn1.gstatic.com/images?q=tbn:ANd9GcQ5TyvN74kvG_Us2UjGo96NAvq4MaP9x3otNQPNBE37BsDmnVTI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25144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r>
              <a:rPr lang="hu-HU" sz="3600" dirty="0" smtClean="0"/>
              <a:t>Fontos tudnivalók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r>
              <a:rPr lang="hu-HU" sz="2800" dirty="0" smtClean="0"/>
              <a:t>A számonkérés, mulasztás szempontjából a felvett </a:t>
            </a:r>
            <a:r>
              <a:rPr lang="hu-HU" sz="2800" dirty="0" err="1" smtClean="0"/>
              <a:t>fakt</a:t>
            </a:r>
            <a:r>
              <a:rPr lang="hu-HU" sz="2800" dirty="0" smtClean="0"/>
              <a:t> kötelezőnek minősül!</a:t>
            </a:r>
          </a:p>
          <a:p>
            <a:r>
              <a:rPr lang="hu-HU" sz="2800" dirty="0" smtClean="0"/>
              <a:t>Év közben módosítási, </a:t>
            </a:r>
            <a:r>
              <a:rPr lang="hu-HU" sz="2800" b="1" dirty="0" smtClean="0"/>
              <a:t>leadási lehetőség csak szeptember 30-ig van.</a:t>
            </a:r>
          </a:p>
          <a:p>
            <a:r>
              <a:rPr lang="hu-HU" sz="2800" dirty="0" smtClean="0"/>
              <a:t>Egyéb esetekben csak kivételesen, igazgatói engedéllyel van erre mód!</a:t>
            </a:r>
          </a:p>
          <a:p>
            <a:r>
              <a:rPr lang="hu-HU" sz="2800" dirty="0" smtClean="0"/>
              <a:t>A jelentkezés egy évre szól! </a:t>
            </a:r>
          </a:p>
          <a:p>
            <a:pPr lvl="2" algn="ctr">
              <a:buNone/>
            </a:pPr>
            <a:r>
              <a:rPr lang="hu-HU" sz="2800" b="1" dirty="0" smtClean="0"/>
              <a:t>Jelentkezés: 2014. május 20.</a:t>
            </a:r>
          </a:p>
          <a:p>
            <a:r>
              <a:rPr lang="hu-HU" sz="2800" dirty="0" smtClean="0"/>
              <a:t>2015. május 20-ig : újabb jelentkezés,</a:t>
            </a:r>
          </a:p>
          <a:p>
            <a:pPr>
              <a:buNone/>
            </a:pPr>
            <a:r>
              <a:rPr lang="hu-HU" sz="2800" dirty="0" smtClean="0"/>
              <a:t>                                     leadás, </a:t>
            </a:r>
          </a:p>
          <a:p>
            <a:pPr lvl="2">
              <a:buNone/>
            </a:pPr>
            <a:r>
              <a:rPr lang="hu-HU" sz="2800" dirty="0" smtClean="0"/>
              <a:t>                          tantárgyváltás (különbözeti vizsga!)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Hasznos linkek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hlinkClick r:id="rId2"/>
              </a:rPr>
              <a:t>www.felvi.hu</a:t>
            </a:r>
            <a:endParaRPr lang="hu-HU" dirty="0" smtClean="0"/>
          </a:p>
          <a:p>
            <a:pPr lvl="1"/>
            <a:r>
              <a:rPr lang="hu-HU" dirty="0" smtClean="0"/>
              <a:t>Minden ami felsőoktatás: szakleírások, felvételi fórumok, rangsorok, felvételi segítség</a:t>
            </a:r>
          </a:p>
          <a:p>
            <a:r>
              <a:rPr lang="hu-HU" dirty="0" err="1" smtClean="0">
                <a:hlinkClick r:id="rId3"/>
              </a:rPr>
              <a:t>www.fisz.hu</a:t>
            </a:r>
            <a:endParaRPr lang="hu-HU" dirty="0" smtClean="0"/>
          </a:p>
          <a:p>
            <a:pPr lvl="1"/>
            <a:r>
              <a:rPr lang="hu-HU" dirty="0" smtClean="0"/>
              <a:t>Felvételi információs szolgálat, hírek és felkészítés</a:t>
            </a:r>
          </a:p>
          <a:p>
            <a:r>
              <a:rPr lang="hu-HU" dirty="0" smtClean="0">
                <a:hlinkClick r:id="rId4"/>
              </a:rPr>
              <a:t>http://bkf.hu/tovabbtanulasikisokos/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Letölthető segítség: tippek, trükkök és tanácsok felvételizni készülőknek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Megfontolt és sikeres döntést kívánunk!</a:t>
            </a:r>
            <a:endParaRPr lang="hu-HU" dirty="0"/>
          </a:p>
        </p:txBody>
      </p:sp>
      <p:pic>
        <p:nvPicPr>
          <p:cNvPr id="36866" name="Picture 2" descr="http://zrinyinyh.hu/06_hirek/2012_tanev/kutatok_ejszakaja/images/kepnagy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096000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Egyenes összekötő nyíllal 29"/>
          <p:cNvCxnSpPr>
            <a:stCxn id="23" idx="2"/>
          </p:cNvCxnSpPr>
          <p:nvPr/>
        </p:nvCxnSpPr>
        <p:spPr>
          <a:xfrm flipH="1">
            <a:off x="6300192" y="2603813"/>
            <a:ext cx="36004" cy="219333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827584" y="116632"/>
            <a:ext cx="756084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2800" dirty="0" smtClean="0">
                <a:cs typeface="Times New Roman" pitchFamily="18" charset="0"/>
              </a:rPr>
              <a:t>Változások az érettségi vizsgák szabályozásában</a:t>
            </a:r>
          </a:p>
          <a:p>
            <a:pPr algn="ctr"/>
            <a:r>
              <a:rPr lang="hu-HU" sz="2800" dirty="0" smtClean="0">
                <a:cs typeface="Times New Roman" pitchFamily="18" charset="0"/>
              </a:rPr>
              <a:t>a 2013/2014. tanévtől</a:t>
            </a:r>
            <a:endParaRPr lang="hu-HU" sz="2800" dirty="0">
              <a:cs typeface="Times New Roman" pitchFamily="18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8677275" y="6367463"/>
            <a:ext cx="39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2400">
              <a:latin typeface="Times New Roman" pitchFamily="18" charset="0"/>
            </a:endParaRPr>
          </a:p>
        </p:txBody>
      </p:sp>
      <p:graphicFrame>
        <p:nvGraphicFramePr>
          <p:cNvPr id="19" name="Táblázat 18"/>
          <p:cNvGraphicFramePr>
            <a:graphicFrameLocks noGrp="1"/>
          </p:cNvGraphicFramePr>
          <p:nvPr/>
        </p:nvGraphicFramePr>
        <p:xfrm>
          <a:off x="323528" y="4653136"/>
          <a:ext cx="8460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091"/>
                <a:gridCol w="769091"/>
                <a:gridCol w="769091"/>
                <a:gridCol w="769091"/>
                <a:gridCol w="769091"/>
                <a:gridCol w="769091"/>
                <a:gridCol w="769091"/>
                <a:gridCol w="769091"/>
                <a:gridCol w="769091"/>
                <a:gridCol w="769091"/>
                <a:gridCol w="76909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m</a:t>
                      </a:r>
                      <a:endParaRPr lang="hu-H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m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m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m</a:t>
                      </a:r>
                      <a:endParaRPr lang="hu-HU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2013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2015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1" name="Szövegdoboz 20"/>
          <p:cNvSpPr txBox="1"/>
          <p:nvPr/>
        </p:nvSpPr>
        <p:spPr>
          <a:xfrm>
            <a:off x="107504" y="1102092"/>
            <a:ext cx="3744416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Előrehozott vizsgák:</a:t>
            </a:r>
          </a:p>
          <a:p>
            <a:pPr algn="ctr"/>
            <a:r>
              <a:rPr lang="hu-HU" sz="1600" dirty="0" smtClean="0"/>
              <a:t>csak „két” tavaszi vizsgaidőszakban,</a:t>
            </a:r>
          </a:p>
          <a:p>
            <a:pPr algn="ctr"/>
            <a:r>
              <a:rPr lang="hu-HU" sz="1600" dirty="0" smtClean="0"/>
              <a:t>csak idegen nyelvből és informatikából.</a:t>
            </a:r>
          </a:p>
          <a:p>
            <a:pPr algn="ctr"/>
            <a:r>
              <a:rPr lang="hu-HU" sz="1600" dirty="0" smtClean="0"/>
              <a:t>A  középiskola befejezése előtti szintemelő vizsgák ugyanezekből, de ősszel is</a:t>
            </a:r>
          </a:p>
          <a:p>
            <a:pPr algn="ctr"/>
            <a:r>
              <a:rPr lang="hu-HU" sz="1600" dirty="0" smtClean="0"/>
              <a:t>Javítani csak a rendes vizsga keretében lehet</a:t>
            </a:r>
          </a:p>
          <a:p>
            <a:pPr algn="ctr"/>
            <a:r>
              <a:rPr lang="hu-HU" sz="1600" dirty="0" smtClean="0"/>
              <a:t>Nemzetiségi nyelv vizsgatárgyak megszűnnek</a:t>
            </a:r>
          </a:p>
          <a:p>
            <a:pPr algn="ctr"/>
            <a:r>
              <a:rPr lang="hu-HU" sz="1600" dirty="0" smtClean="0"/>
              <a:t>A művészeti tárgyak megszűnnek, marad: művészettörténet, népművészet</a:t>
            </a:r>
          </a:p>
          <a:p>
            <a:pPr algn="ctr"/>
            <a:r>
              <a:rPr lang="hu-HU" sz="1600" dirty="0" smtClean="0"/>
              <a:t>Az Utazás és turizmus csak 6. tárgy lehet</a:t>
            </a:r>
            <a:endParaRPr lang="hu-HU" sz="16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427984" y="1772816"/>
            <a:ext cx="38164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Az érettségi bizonyítvány kiadásának feltétele:</a:t>
            </a:r>
          </a:p>
          <a:p>
            <a:pPr algn="ctr"/>
            <a:r>
              <a:rPr lang="hu-HU" sz="1600" dirty="0" smtClean="0"/>
              <a:t>50 óra közösségi szolgálat</a:t>
            </a:r>
          </a:p>
        </p:txBody>
      </p:sp>
      <p:cxnSp>
        <p:nvCxnSpPr>
          <p:cNvPr id="26" name="Egyenes összekötő nyíllal 25"/>
          <p:cNvCxnSpPr/>
          <p:nvPr/>
        </p:nvCxnSpPr>
        <p:spPr>
          <a:xfrm>
            <a:off x="1691680" y="4149080"/>
            <a:ext cx="0" cy="64807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4067944" y="4293096"/>
            <a:ext cx="0" cy="50405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563888" y="5868561"/>
            <a:ext cx="53285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Szakközépiskolában kötelező a szakközépiskola ágazatának megfelelő szakmai vizsgatárgy</a:t>
            </a:r>
            <a:endParaRPr lang="hu-HU" sz="1600" dirty="0"/>
          </a:p>
        </p:txBody>
      </p:sp>
      <p:cxnSp>
        <p:nvCxnSpPr>
          <p:cNvPr id="17" name="Egyenes összekötő nyíllal 16"/>
          <p:cNvCxnSpPr/>
          <p:nvPr/>
        </p:nvCxnSpPr>
        <p:spPr>
          <a:xfrm flipV="1">
            <a:off x="8244408" y="5301208"/>
            <a:ext cx="0" cy="57606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4067944" y="3462099"/>
            <a:ext cx="367240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/>
              <a:t>Akkreditált vizsgatárgyból nem lehet érettségi vizsgát tenni</a:t>
            </a:r>
          </a:p>
          <a:p>
            <a:pPr algn="ctr"/>
            <a:r>
              <a:rPr lang="hu-HU" sz="1600" dirty="0" smtClean="0"/>
              <a:t>Pszichológia választható vizsgatárgy</a:t>
            </a:r>
            <a:endParaRPr lang="hu-HU" sz="160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BEE25-365A-4762-8B67-D4F0DF86C756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539552" y="6093296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Pósfai Péter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55747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23" grpId="0" build="p" animBg="1"/>
      <p:bldP spid="16" grpId="0" build="p" animBg="1"/>
      <p:bldP spid="2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hu-HU" sz="3600" dirty="0" smtClean="0">
                <a:solidFill>
                  <a:schemeClr val="tx1"/>
                </a:solidFill>
              </a:rPr>
              <a:t>Döntést befolyásoló tényezők a képzési szint választásánál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hu-HU" sz="2600" dirty="0" smtClean="0"/>
              <a:t>Felsőoktatási intézmények kapacitása</a:t>
            </a:r>
          </a:p>
          <a:p>
            <a:r>
              <a:rPr lang="hu-HU" sz="2600" dirty="0" smtClean="0"/>
              <a:t>Felvételi ponthatárok</a:t>
            </a:r>
          </a:p>
          <a:p>
            <a:r>
              <a:rPr lang="hu-HU" sz="2600" dirty="0" smtClean="0"/>
              <a:t>Képzési költségek</a:t>
            </a:r>
          </a:p>
          <a:p>
            <a:r>
              <a:rPr lang="hu-HU" sz="2600" dirty="0" smtClean="0"/>
              <a:t>Szigorodó egyetemi követelmények</a:t>
            </a:r>
          </a:p>
          <a:p>
            <a:endParaRPr lang="hu-HU" sz="2600" dirty="0"/>
          </a:p>
          <a:p>
            <a:pPr>
              <a:buNone/>
            </a:pPr>
            <a:endParaRPr lang="hu-HU" sz="2600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sz="2600" dirty="0" smtClean="0"/>
              <a:t>( 2015/16-tól visszatér az egyetemi saját szóbeli?)</a:t>
            </a:r>
          </a:p>
          <a:p>
            <a:r>
              <a:rPr lang="hu-HU" sz="2600" dirty="0" smtClean="0"/>
              <a:t>Érettségi szintje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47664" y="2780640"/>
          <a:ext cx="6096000" cy="244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19760">
                <a:tc>
                  <a:txBody>
                    <a:bodyPr/>
                    <a:lstStyle/>
                    <a:p>
                      <a:r>
                        <a:rPr lang="hu-HU" dirty="0" smtClean="0"/>
                        <a:t>Tanév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Minimum ponthatárok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2012/13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240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2013/14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260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2014/15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280</a:t>
                      </a:r>
                      <a:endParaRPr lang="hu-HU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2015/16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300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Finanszírozási formák: </a:t>
            </a:r>
            <a:r>
              <a:rPr lang="hu-HU" sz="3600" b="1" dirty="0" smtClean="0"/>
              <a:t>államilag</a:t>
            </a:r>
            <a:r>
              <a:rPr lang="hu-HU" sz="3600" dirty="0" smtClean="0"/>
              <a:t> támogatott és </a:t>
            </a:r>
            <a:r>
              <a:rPr lang="hu-HU" sz="3600" b="1" dirty="0" smtClean="0"/>
              <a:t>költségtérítéses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hu-HU" sz="2800" i="1" u="sng" dirty="0" smtClean="0"/>
              <a:t>Az állami ösztöndíjjal támogatott hallgató köteles:</a:t>
            </a:r>
          </a:p>
          <a:p>
            <a:pPr>
              <a:defRPr/>
            </a:pPr>
            <a:r>
              <a:rPr lang="hu-HU" sz="2800" dirty="0" smtClean="0"/>
              <a:t>meghatározott időn belül, de legfeljebb a képzési idő másfélszeresén belül megszerezni az oklevelet,</a:t>
            </a:r>
          </a:p>
          <a:p>
            <a:pPr>
              <a:defRPr/>
            </a:pPr>
            <a:r>
              <a:rPr lang="hu-HU" sz="2800" dirty="0" smtClean="0"/>
              <a:t>az oklevél megszerzését követő húsz éven belül az általa állami ösztöndíjjal folytatott tanulmányok ideje egyszeresének megfelelő időtartamban Magyarországon dolgozni,</a:t>
            </a:r>
          </a:p>
          <a:p>
            <a:pPr>
              <a:defRPr/>
            </a:pPr>
            <a:r>
              <a:rPr lang="hu-HU" sz="2800" dirty="0" smtClean="0"/>
              <a:t> ezek hiányában a magyar államnak visszafizetni az állami ösztöndíj kamatokkal megnövelt egészét.</a:t>
            </a:r>
          </a:p>
          <a:p>
            <a:pPr>
              <a:defRPr/>
            </a:pPr>
            <a:r>
              <a:rPr lang="hu-HU" sz="2800" dirty="0" smtClean="0"/>
              <a:t>Nyilatkozattételi kötelezettség 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Költségtérítés nagyságrendje félévenként</a:t>
            </a:r>
            <a:endParaRPr lang="hu-H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33913"/>
            <a:ext cx="7488832" cy="538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11560" y="260648"/>
            <a:ext cx="62464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sz="2400" dirty="0" smtClean="0"/>
              <a:t>Alkalmazott közgazdaságtan: 465</a:t>
            </a:r>
          </a:p>
          <a:p>
            <a:pPr fontAlgn="base"/>
            <a:r>
              <a:rPr lang="hu-HU" sz="2400" dirty="0" smtClean="0"/>
              <a:t>Andragógia: 430</a:t>
            </a:r>
          </a:p>
          <a:p>
            <a:pPr fontAlgn="base"/>
            <a:r>
              <a:rPr lang="hu-HU" sz="2400" dirty="0" smtClean="0"/>
              <a:t>Emberi erőforrások: 443</a:t>
            </a:r>
          </a:p>
          <a:p>
            <a:pPr fontAlgn="base"/>
            <a:r>
              <a:rPr lang="hu-HU" sz="2400" dirty="0" smtClean="0"/>
              <a:t>Gazdálkodási és menedzsment: 460</a:t>
            </a:r>
          </a:p>
          <a:p>
            <a:pPr fontAlgn="base"/>
            <a:r>
              <a:rPr lang="hu-HU" sz="2400" dirty="0" smtClean="0"/>
              <a:t>Gazdaságelemzés: 465</a:t>
            </a:r>
          </a:p>
          <a:p>
            <a:pPr fontAlgn="base"/>
            <a:r>
              <a:rPr lang="hu-HU" sz="2400" dirty="0" smtClean="0"/>
              <a:t>Igazságügyi igazgatási: 424</a:t>
            </a:r>
          </a:p>
          <a:p>
            <a:pPr fontAlgn="base"/>
            <a:r>
              <a:rPr lang="hu-HU" sz="2400" dirty="0" smtClean="0"/>
              <a:t>Jogász: 464</a:t>
            </a:r>
          </a:p>
          <a:p>
            <a:pPr fontAlgn="base"/>
            <a:r>
              <a:rPr lang="hu-HU" sz="2400" dirty="0" smtClean="0"/>
              <a:t>Kereskedelem és marketing: 449</a:t>
            </a:r>
          </a:p>
          <a:p>
            <a:pPr fontAlgn="base"/>
            <a:r>
              <a:rPr lang="hu-HU" sz="2400" dirty="0" smtClean="0"/>
              <a:t>Kommunikáció és médiatudomány: 455</a:t>
            </a:r>
          </a:p>
          <a:p>
            <a:pPr fontAlgn="base"/>
            <a:r>
              <a:rPr lang="hu-HU" sz="2400" dirty="0" smtClean="0"/>
              <a:t>Közszolgálat: 440</a:t>
            </a:r>
          </a:p>
          <a:p>
            <a:pPr fontAlgn="base"/>
            <a:r>
              <a:rPr lang="hu-HU" sz="2400" dirty="0" smtClean="0"/>
              <a:t>Munkaügyi és társadalombiztosítási igazgatási: 410</a:t>
            </a:r>
          </a:p>
          <a:p>
            <a:pPr fontAlgn="base"/>
            <a:r>
              <a:rPr lang="hu-HU" sz="2400" dirty="0" smtClean="0"/>
              <a:t>Nemzetközi gazdálkodás: 460</a:t>
            </a:r>
          </a:p>
          <a:p>
            <a:pPr fontAlgn="base"/>
            <a:r>
              <a:rPr lang="hu-HU" sz="2400" dirty="0" smtClean="0"/>
              <a:t>Nemzetközi tanulmányok: 465</a:t>
            </a:r>
          </a:p>
          <a:p>
            <a:pPr fontAlgn="base"/>
            <a:r>
              <a:rPr lang="hu-HU" sz="2400" dirty="0" smtClean="0"/>
              <a:t>Pénzügy-, és számvitel: 458</a:t>
            </a:r>
          </a:p>
          <a:p>
            <a:pPr fontAlgn="base"/>
            <a:r>
              <a:rPr lang="hu-HU" sz="2400" dirty="0" smtClean="0"/>
              <a:t>Turizmus-vendéglátás: 428</a:t>
            </a:r>
          </a:p>
          <a:p>
            <a:pPr fontAlgn="base"/>
            <a:r>
              <a:rPr lang="hu-HU" sz="2400" dirty="0" smtClean="0"/>
              <a:t>Üzleti szakoktató: 440</a:t>
            </a:r>
            <a:endParaRPr lang="hu-HU" sz="2400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5940152" y="1920085"/>
            <a:ext cx="2746648" cy="4434840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   </a:t>
            </a:r>
            <a:r>
              <a:rPr lang="hu-HU" sz="3200" dirty="0" smtClean="0"/>
              <a:t>Államilag támogatott </a:t>
            </a:r>
          </a:p>
          <a:p>
            <a:pPr algn="ctr">
              <a:buNone/>
            </a:pPr>
            <a:r>
              <a:rPr lang="hu-HU" sz="3200" dirty="0" smtClean="0"/>
              <a:t>Képzések ponthatárai      </a:t>
            </a:r>
          </a:p>
          <a:p>
            <a:pPr algn="ctr">
              <a:buNone/>
            </a:pPr>
            <a:r>
              <a:rPr lang="hu-HU" sz="3200" dirty="0" smtClean="0"/>
              <a:t>    2014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Emelt szintű- vagy középszintű érettségi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Egyértelmű, ha a felsőoktatási intézmény előírja </a:t>
            </a:r>
            <a:endParaRPr lang="hu-HU" sz="2800" dirty="0"/>
          </a:p>
          <a:p>
            <a:r>
              <a:rPr lang="hu-HU" sz="2800" u="sng" dirty="0" smtClean="0"/>
              <a:t>A 2016-os </a:t>
            </a:r>
            <a:r>
              <a:rPr lang="hu-HU" sz="2800" dirty="0" smtClean="0"/>
              <a:t> követelmények nem ismertek !</a:t>
            </a:r>
          </a:p>
          <a:p>
            <a:pPr marL="522288" lvl="1" indent="11113">
              <a:buNone/>
            </a:pPr>
            <a:endParaRPr lang="hu-HU" dirty="0" smtClean="0"/>
          </a:p>
          <a:p>
            <a:r>
              <a:rPr lang="hu-HU" sz="2800" dirty="0" smtClean="0"/>
              <a:t>Általában sajnos nem egyértelmű...</a:t>
            </a:r>
          </a:p>
          <a:p>
            <a:pPr lvl="2"/>
            <a:r>
              <a:rPr lang="hu-HU" dirty="0" smtClean="0"/>
              <a:t>A középszintű vizsga könnyebben teljesíthető</a:t>
            </a:r>
          </a:p>
          <a:p>
            <a:pPr lvl="2"/>
            <a:r>
              <a:rPr lang="hu-HU" dirty="0" smtClean="0"/>
              <a:t>Az emelt szintű vizsgáért jár a + 50 pont </a:t>
            </a:r>
            <a:r>
              <a:rPr lang="hu-HU" b="1" dirty="0" smtClean="0"/>
              <a:t>a legalább 45 %-os </a:t>
            </a:r>
            <a:r>
              <a:rPr lang="hu-HU" dirty="0" smtClean="0"/>
              <a:t>eredményért (ha ebből írja elő az érettségi vizsgát a felsőoktatási intézmény).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1.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</TotalTime>
  <Words>865</Words>
  <Application>Microsoft Office PowerPoint</Application>
  <PresentationFormat>Diavetítés a képernyőre (4:3 oldalarány)</PresentationFormat>
  <Paragraphs>204</Paragraphs>
  <Slides>22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Office-téma</vt:lpstr>
      <vt:lpstr>Tájékoztató értekezlet 2014. április 8. </vt:lpstr>
      <vt:lpstr>Folyamatosan változó jogszabályi háttér</vt:lpstr>
      <vt:lpstr>3. dia</vt:lpstr>
      <vt:lpstr>Döntést befolyásoló tényezők a képzési szint választásánál</vt:lpstr>
      <vt:lpstr>Finanszírozási formák: államilag támogatott és költségtérítéses </vt:lpstr>
      <vt:lpstr>Költségtérítés nagyságrendje félévenként</vt:lpstr>
      <vt:lpstr>7. dia</vt:lpstr>
      <vt:lpstr>8. dia</vt:lpstr>
      <vt:lpstr>Emelt szintű- vagy középszintű érettségi?</vt:lpstr>
      <vt:lpstr>A két vizsgatípus felépítése </vt:lpstr>
      <vt:lpstr>11. dia</vt:lpstr>
      <vt:lpstr>Az érettségi vizsga értékelése </vt:lpstr>
      <vt:lpstr>13. dia</vt:lpstr>
      <vt:lpstr> Ahová csak emelt szinttel lehet bejutni:</vt:lpstr>
      <vt:lpstr>Ahová csak emelt szinttel lehet bejutni:</vt:lpstr>
      <vt:lpstr>Példák az érettségi tárgyakra</vt:lpstr>
      <vt:lpstr>Emelt vagy közép szintű felkészítés?</vt:lpstr>
      <vt:lpstr>Belső szabályaink</vt:lpstr>
      <vt:lpstr>Választék- a jelentkezés függvényében</vt:lpstr>
      <vt:lpstr>Fontos tudnivalók</vt:lpstr>
      <vt:lpstr>Hasznos linkek</vt:lpstr>
      <vt:lpstr>Megfontolt és sikeres döntést kívánunk!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Emelt vagy közép?</dc:title>
  <dc:creator>Ibolya</dc:creator>
  <cp:lastModifiedBy>Ibolya</cp:lastModifiedBy>
  <cp:revision>42</cp:revision>
  <dcterms:created xsi:type="dcterms:W3CDTF">2014-04-05T13:35:40Z</dcterms:created>
  <dcterms:modified xsi:type="dcterms:W3CDTF">2014-04-07T20:04:56Z</dcterms:modified>
</cp:coreProperties>
</file>