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2" r:id="rId3"/>
    <p:sldId id="271" r:id="rId4"/>
    <p:sldId id="270" r:id="rId5"/>
    <p:sldId id="281" r:id="rId6"/>
    <p:sldId id="274" r:id="rId7"/>
    <p:sldId id="287" r:id="rId8"/>
    <p:sldId id="273" r:id="rId9"/>
    <p:sldId id="257" r:id="rId10"/>
    <p:sldId id="266" r:id="rId11"/>
    <p:sldId id="260" r:id="rId12"/>
    <p:sldId id="288" r:id="rId13"/>
    <p:sldId id="258" r:id="rId14"/>
    <p:sldId id="275" r:id="rId15"/>
    <p:sldId id="277" r:id="rId16"/>
    <p:sldId id="263" r:id="rId17"/>
    <p:sldId id="269" r:id="rId18"/>
    <p:sldId id="290" r:id="rId19"/>
    <p:sldId id="289" r:id="rId20"/>
    <p:sldId id="264" r:id="rId21"/>
    <p:sldId id="265" r:id="rId22"/>
    <p:sldId id="267" r:id="rId23"/>
    <p:sldId id="268" r:id="rId24"/>
    <p:sldId id="286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FFFF99"/>
    <a:srgbClr val="FBF886"/>
    <a:srgbClr val="FFFF66"/>
    <a:srgbClr val="E7FB83"/>
    <a:srgbClr val="FFFFFF"/>
    <a:srgbClr val="EEF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78" autoAdjust="0"/>
    <p:restoredTop sz="94660"/>
  </p:normalViewPr>
  <p:slideViewPr>
    <p:cSldViewPr>
      <p:cViewPr>
        <p:scale>
          <a:sx n="70" d="100"/>
          <a:sy n="70" d="100"/>
        </p:scale>
        <p:origin x="-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332421988918109"/>
          <c:y val="0.10478935176356857"/>
          <c:w val="0.3901670798094688"/>
          <c:h val="0.70944437680997441"/>
        </c:manualLayout>
      </c:layout>
      <c:pieChart>
        <c:varyColors val="1"/>
        <c:ser>
          <c:idx val="0"/>
          <c:order val="0"/>
          <c:spPr>
            <a:ln w="3175">
              <a:solidFill>
                <a:schemeClr val="tx2">
                  <a:lumMod val="60000"/>
                  <a:lumOff val="40000"/>
                </a:schemeClr>
              </a:solidFill>
            </a:ln>
          </c:spPr>
          <c:dLbls>
            <c:dLbl>
              <c:idx val="0"/>
              <c:layout>
                <c:manualLayout>
                  <c:x val="-0.10926788665305726"/>
                  <c:y val="0.10818408236564103"/>
                </c:manualLayout>
              </c:layout>
              <c:tx>
                <c:rich>
                  <a:bodyPr/>
                  <a:lstStyle/>
                  <a:p>
                    <a:pPr>
                      <a:defRPr sz="2800" b="0"/>
                    </a:pPr>
                    <a:r>
                      <a:rPr lang="en-US" b="0" dirty="0">
                        <a:latin typeface="Bookman Old Style" pitchFamily="18" charset="0"/>
                      </a:rPr>
                      <a:t>30%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035797608632311E-2"/>
                  <c:y val="-0.19390465735979595"/>
                </c:manualLayout>
              </c:layout>
              <c:tx>
                <c:rich>
                  <a:bodyPr/>
                  <a:lstStyle/>
                  <a:p>
                    <a:pPr>
                      <a:defRPr sz="2800" b="0"/>
                    </a:pPr>
                    <a:r>
                      <a:rPr lang="en-US" dirty="0">
                        <a:latin typeface="Bookman Old Style" pitchFamily="18" charset="0"/>
                      </a:rPr>
                      <a:t>50%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6298848060659276E-2"/>
                  <c:y val="0.16894453684250696"/>
                </c:manualLayout>
              </c:layout>
              <c:tx>
                <c:rich>
                  <a:bodyPr/>
                  <a:lstStyle/>
                  <a:p>
                    <a:pPr>
                      <a:defRPr sz="2800" b="0"/>
                    </a:pPr>
                    <a:r>
                      <a:rPr lang="en-US" dirty="0">
                        <a:latin typeface="Bookman Old Style" pitchFamily="18" charset="0"/>
                      </a:rPr>
                      <a:t>20%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Munka1!$A$1:$A$3</c:f>
              <c:strCache>
                <c:ptCount val="3"/>
                <c:pt idx="0">
                  <c:v>hozott pont</c:v>
                </c:pt>
                <c:pt idx="1">
                  <c:v>kompetencia alapú írásbeli</c:v>
                </c:pt>
                <c:pt idx="2">
                  <c:v>szóbeli</c:v>
                </c:pt>
              </c:strCache>
            </c:strRef>
          </c:cat>
          <c:val>
            <c:numRef>
              <c:f>Munka1!$B$1:$B$3</c:f>
              <c:numCache>
                <c:formatCode>0%</c:formatCode>
                <c:ptCount val="3"/>
                <c:pt idx="0">
                  <c:v>0.30000000000000032</c:v>
                </c:pt>
                <c:pt idx="1">
                  <c:v>0.5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ln>
      <a:solidFill>
        <a:srgbClr val="FFFF99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29341977875475"/>
          <c:y val="0.17714003999555605"/>
          <c:w val="0.50112156850297052"/>
          <c:h val="0.70157019590415859"/>
        </c:manualLayout>
      </c:layout>
      <c:pieChart>
        <c:varyColors val="1"/>
        <c:ser>
          <c:idx val="0"/>
          <c:order val="0"/>
          <c:spPr>
            <a:ln w="3175">
              <a:solidFill>
                <a:srgbClr val="0070C0"/>
              </a:solidFill>
            </a:ln>
          </c:spPr>
          <c:dPt>
            <c:idx val="2"/>
            <c:bubble3D val="0"/>
            <c:spPr>
              <a:solidFill>
                <a:schemeClr val="accent1"/>
              </a:solidFill>
              <a:ln w="3175"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7194924832771183"/>
                  <c:y val="8.9251657223271497E-2"/>
                </c:manualLayout>
              </c:layout>
              <c:tx>
                <c:rich>
                  <a:bodyPr/>
                  <a:lstStyle/>
                  <a:p>
                    <a:pPr>
                      <a:defRPr sz="2800" b="0"/>
                    </a:pPr>
                    <a:r>
                      <a:rPr lang="hu-HU" b="0" dirty="0"/>
                      <a:t>5</a:t>
                    </a:r>
                    <a:r>
                      <a:rPr lang="en-US" b="0" dirty="0"/>
                      <a:t>0%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135904168866071"/>
                  <c:y val="-0.17189178054290283"/>
                </c:manualLayout>
              </c:layout>
              <c:spPr/>
              <c:txPr>
                <a:bodyPr/>
                <a:lstStyle/>
                <a:p>
                  <a:pPr>
                    <a:defRPr sz="2800" b="0"/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b="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Munka1!$A$1:$A$3</c:f>
              <c:strCache>
                <c:ptCount val="3"/>
                <c:pt idx="0">
                  <c:v>hozott pont</c:v>
                </c:pt>
                <c:pt idx="1">
                  <c:v>kompetencia alapú írásbeli</c:v>
                </c:pt>
                <c:pt idx="2">
                  <c:v>szóbeli</c:v>
                </c:pt>
              </c:strCache>
            </c:strRef>
          </c:cat>
          <c:val>
            <c:numRef>
              <c:f>Munka1!$B$1:$B$3</c:f>
              <c:numCache>
                <c:formatCode>0%</c:formatCode>
                <c:ptCount val="3"/>
                <c:pt idx="0">
                  <c:v>0.30000000000000032</c:v>
                </c:pt>
                <c:pt idx="1">
                  <c:v>0.5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noFill/>
    <a:ln>
      <a:solidFill>
        <a:srgbClr val="FFFF99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0DAEB-0190-46DF-83CE-C49C8EF80A77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60889-F4FA-447D-837A-949ECA646F6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501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60889-F4FA-447D-837A-949ECA646F66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17840-2559-40CF-94E1-E754F6807095}" type="datetimeFigureOut">
              <a:rPr lang="hu-HU" smtClean="0"/>
              <a:pPr/>
              <a:t>2017.09.14.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9DD3D-30D9-4B63-91FA-B66B31C18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rinyinyh.h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rinyinyh.h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rinyinyh.h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zig címer szi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924944"/>
            <a:ext cx="2499680" cy="2776424"/>
          </a:xfrm>
          <a:prstGeom prst="rect">
            <a:avLst/>
          </a:prstGeom>
          <a:ln w="1270">
            <a:noFill/>
          </a:ln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>
                <a:latin typeface="Bookman Old Style" pitchFamily="18" charset="0"/>
              </a:rPr>
              <a:t>FELVÉTELI</a:t>
            </a:r>
            <a:r>
              <a:rPr lang="hu-HU" dirty="0" smtClean="0">
                <a:latin typeface="Bookman Old Style" pitchFamily="18" charset="0"/>
              </a:rPr>
              <a:t> </a:t>
            </a:r>
            <a:r>
              <a:rPr lang="hu-HU" b="1" dirty="0" smtClean="0">
                <a:latin typeface="Bookman Old Style" pitchFamily="18" charset="0"/>
              </a:rPr>
              <a:t>TÁJÉKOZTATÓ</a:t>
            </a:r>
            <a:r>
              <a:rPr lang="hu-HU" sz="4000" b="1" dirty="0" smtClean="0">
                <a:latin typeface="Bookman Old Style" pitchFamily="18" charset="0"/>
              </a:rPr>
              <a:t/>
            </a:r>
            <a:br>
              <a:rPr lang="hu-HU" sz="4000" b="1" dirty="0" smtClean="0">
                <a:latin typeface="Bookman Old Style" pitchFamily="18" charset="0"/>
              </a:rPr>
            </a:br>
            <a:r>
              <a:rPr lang="hu-HU" sz="4800" b="1" dirty="0" smtClean="0">
                <a:latin typeface="Bookman Old Style" pitchFamily="18" charset="0"/>
              </a:rPr>
              <a:t/>
            </a:r>
            <a:br>
              <a:rPr lang="hu-HU" sz="4800" b="1" dirty="0" smtClean="0">
                <a:latin typeface="Bookman Old Style" pitchFamily="18" charset="0"/>
              </a:rPr>
            </a:br>
            <a:endParaRPr lang="hu-HU" sz="4000" b="1" dirty="0">
              <a:latin typeface="Bookman Old Style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720080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tx1"/>
                </a:solidFill>
                <a:latin typeface="Bookman Old Style" pitchFamily="18" charset="0"/>
              </a:rPr>
              <a:t>a 2018/2019-es tanévre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067944" y="465313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Bookman Old Style" pitchFamily="18" charset="0"/>
              </a:rPr>
              <a:t>2017. szeptember 14.        </a:t>
            </a:r>
            <a:endParaRPr lang="hu-HU" sz="2400" b="1" dirty="0">
              <a:latin typeface="Bookman Old Style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283968" y="5229200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Bookman Old Style" pitchFamily="18" charset="0"/>
              </a:rPr>
              <a:t>Nagy Andrea</a:t>
            </a:r>
          </a:p>
          <a:p>
            <a:pPr algn="ctr"/>
            <a:r>
              <a:rPr lang="hu-HU" sz="2400" b="1" dirty="0" smtClean="0">
                <a:latin typeface="Bookman Old Style" pitchFamily="18" charset="0"/>
              </a:rPr>
              <a:t>igazgatóhelyettes</a:t>
            </a:r>
            <a:endParaRPr lang="hu-HU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latin typeface="Bookman Old Style" pitchFamily="18" charset="0"/>
              </a:rPr>
              <a:t>A felvételi pontok aránya</a:t>
            </a:r>
            <a:r>
              <a:rPr lang="hu-HU" sz="3200" dirty="0" smtClean="0">
                <a:latin typeface="Bookman Old Style" pitchFamily="18" charset="0"/>
              </a:rPr>
              <a:t/>
            </a:r>
            <a:br>
              <a:rPr lang="hu-HU" sz="3200" dirty="0" smtClean="0">
                <a:latin typeface="Bookman Old Style" pitchFamily="18" charset="0"/>
              </a:rPr>
            </a:br>
            <a:r>
              <a:rPr lang="hu-HU" sz="3200" dirty="0" smtClean="0">
                <a:solidFill>
                  <a:srgbClr val="0070C0"/>
                </a:solidFill>
                <a:latin typeface="Bookman Old Style" pitchFamily="18" charset="0"/>
              </a:rPr>
              <a:t> haladó angol </a:t>
            </a:r>
            <a:endParaRPr lang="hu-HU" sz="32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687756"/>
              </p:ext>
            </p:extLst>
          </p:nvPr>
        </p:nvGraphicFramePr>
        <p:xfrm>
          <a:off x="464604" y="1562026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/>
          <p:cNvSpPr/>
          <p:nvPr/>
        </p:nvSpPr>
        <p:spPr>
          <a:xfrm>
            <a:off x="899592" y="5373216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Bookman Old Style" pitchFamily="18" charset="0"/>
              </a:rPr>
              <a:t>a magyar és a matematika írásbeli %-ának átlaga (max.50 pont)</a:t>
            </a:r>
            <a:endParaRPr lang="hu-HU" sz="2400" dirty="0">
              <a:latin typeface="Bookman Old Style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156176" y="2132856"/>
            <a:ext cx="2538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ookman Old Style" pitchFamily="18" charset="0"/>
              </a:rPr>
              <a:t>hozott pontok (max.30 pont)</a:t>
            </a:r>
            <a:endParaRPr lang="hu-HU" sz="2400" dirty="0">
              <a:latin typeface="Bookman Old Style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043608" y="213285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ookman Old Style" pitchFamily="18" charset="0"/>
              </a:rPr>
              <a:t>szóbeli pontok (max.20 pont)</a:t>
            </a:r>
            <a:endParaRPr lang="hu-H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latin typeface="Bookman Old Style" pitchFamily="18" charset="0"/>
              </a:rPr>
              <a:t>A hozott pontok számolása</a:t>
            </a:r>
            <a:endParaRPr lang="hu-HU" sz="3600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643602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Bookman Old Style" pitchFamily="18" charset="0"/>
              </a:rPr>
              <a:t>  </a:t>
            </a:r>
            <a:r>
              <a:rPr lang="hu-HU" sz="2600" dirty="0" smtClean="0">
                <a:latin typeface="Bookman Old Style" pitchFamily="18" charset="0"/>
              </a:rPr>
              <a:t>a 7. oszt. év végi, és a 8. oszt. félévi osztályzatok</a:t>
            </a:r>
          </a:p>
          <a:p>
            <a:pPr>
              <a:buNone/>
            </a:pPr>
            <a:endParaRPr lang="hu-HU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730333"/>
              </p:ext>
            </p:extLst>
          </p:nvPr>
        </p:nvGraphicFramePr>
        <p:xfrm>
          <a:off x="1259632" y="1445161"/>
          <a:ext cx="6868368" cy="4960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Munkalap" r:id="rId3" imgW="4524400" imgH="3267203" progId="Excel.Sheet.12">
                  <p:embed/>
                </p:oleObj>
              </mc:Choice>
              <mc:Fallback>
                <p:oleObj name="Munkalap" r:id="rId3" imgW="4524400" imgH="3267203" progId="Excel.Shee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45161"/>
                        <a:ext cx="6868368" cy="4960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3000" b="1" u="sng" dirty="0" smtClean="0">
                <a:latin typeface="Bookman Old Style" pitchFamily="18" charset="0"/>
              </a:rPr>
              <a:t>B osztály</a:t>
            </a:r>
          </a:p>
          <a:p>
            <a:pPr>
              <a:buNone/>
            </a:pPr>
            <a:endParaRPr lang="hu-HU" sz="3000" b="1" u="sng" dirty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b="1" dirty="0">
                <a:latin typeface="Bookman Old Style" pitchFamily="18" charset="0"/>
              </a:rPr>
              <a:t>4 éves képzés </a:t>
            </a:r>
            <a:r>
              <a:rPr lang="hu-HU" sz="2400" dirty="0">
                <a:latin typeface="Bookman Old Style" pitchFamily="18" charset="0"/>
              </a:rPr>
              <a:t>– 35 óra/hét</a:t>
            </a:r>
          </a:p>
          <a:p>
            <a:pPr lvl="1"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0070C0"/>
                </a:solidFill>
                <a:latin typeface="Bookman Old Style" pitchFamily="18" charset="0"/>
              </a:rPr>
              <a:t>kezdő német (0003) </a:t>
            </a:r>
            <a:r>
              <a:rPr lang="hu-HU" sz="2400" b="1" dirty="0">
                <a:solidFill>
                  <a:srgbClr val="0070C0"/>
                </a:solidFill>
                <a:latin typeface="Bookman Old Style" pitchFamily="18" charset="0"/>
              </a:rPr>
              <a:t>– </a:t>
            </a:r>
            <a:r>
              <a:rPr lang="hu-HU" sz="2400" b="1" dirty="0" smtClean="0">
                <a:solidFill>
                  <a:srgbClr val="0070C0"/>
                </a:solidFill>
                <a:latin typeface="Bookman Old Style" pitchFamily="18" charset="0"/>
              </a:rPr>
              <a:t>kezdő francia (0004) – kezdő spanyol (0005) </a:t>
            </a:r>
            <a:endParaRPr lang="hu-HU" sz="2400" b="1" dirty="0">
              <a:solidFill>
                <a:srgbClr val="0070C0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b="1" dirty="0" smtClean="0">
                <a:latin typeface="Bookman Old Style" pitchFamily="18" charset="0"/>
              </a:rPr>
              <a:t>5-6-6-6 </a:t>
            </a:r>
            <a:r>
              <a:rPr lang="hu-HU" sz="2400" b="1" dirty="0">
                <a:latin typeface="Bookman Old Style" pitchFamily="18" charset="0"/>
              </a:rPr>
              <a:t>óra/hét az 1. nyelvből</a:t>
            </a:r>
          </a:p>
          <a:p>
            <a:pPr lvl="1">
              <a:buFont typeface="Arial" pitchFamily="34" charset="0"/>
              <a:buChar char="•"/>
            </a:pPr>
            <a:r>
              <a:rPr lang="hu-HU" sz="2400" b="1" dirty="0">
                <a:latin typeface="Bookman Old Style" pitchFamily="18" charset="0"/>
              </a:rPr>
              <a:t>Felvételi vizsga:</a:t>
            </a:r>
          </a:p>
          <a:p>
            <a:pPr lvl="3">
              <a:buFontTx/>
              <a:buChar char="-"/>
            </a:pPr>
            <a:r>
              <a:rPr lang="hu-HU" sz="2400" u="sng" dirty="0" smtClean="0">
                <a:latin typeface="Bookman Old Style" pitchFamily="18" charset="0"/>
              </a:rPr>
              <a:t>Központi  </a:t>
            </a:r>
            <a:r>
              <a:rPr lang="hu-HU" sz="2400" u="sng" dirty="0">
                <a:latin typeface="Bookman Old Style" pitchFamily="18" charset="0"/>
              </a:rPr>
              <a:t>írásbeli </a:t>
            </a:r>
            <a:r>
              <a:rPr lang="hu-HU" sz="2400" dirty="0">
                <a:latin typeface="Bookman Old Style" pitchFamily="18" charset="0"/>
              </a:rPr>
              <a:t>magyarból és matematikából (</a:t>
            </a:r>
            <a:r>
              <a:rPr lang="hu-HU" sz="2400" dirty="0" smtClean="0">
                <a:latin typeface="Bookman Old Style" pitchFamily="18" charset="0"/>
              </a:rPr>
              <a:t>jan.20. </a:t>
            </a:r>
            <a:r>
              <a:rPr lang="hu-HU" sz="2400" dirty="0">
                <a:latin typeface="Bookman Old Style" pitchFamily="18" charset="0"/>
              </a:rPr>
              <a:t>10.00 óra)	</a:t>
            </a:r>
            <a:endParaRPr lang="hu-HU" sz="2400" dirty="0" smtClean="0">
              <a:latin typeface="Bookman Old Style" pitchFamily="18" charset="0"/>
            </a:endParaRPr>
          </a:p>
          <a:p>
            <a:pPr marL="1371600" lvl="3" indent="0">
              <a:buNone/>
            </a:pPr>
            <a:r>
              <a:rPr lang="hu-HU" sz="2400" b="1" dirty="0" smtClean="0">
                <a:latin typeface="Bookman Old Style" pitchFamily="18" charset="0"/>
              </a:rPr>
              <a:t>-</a:t>
            </a:r>
            <a:r>
              <a:rPr lang="hu-HU" sz="2400" dirty="0" smtClean="0">
                <a:latin typeface="Bookman Old Style" pitchFamily="18" charset="0"/>
              </a:rPr>
              <a:t> Szóbeli felvételi nincs.</a:t>
            </a:r>
            <a:endParaRPr lang="hu-HU" sz="2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1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0173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3500" b="1" u="sng" dirty="0" smtClean="0">
                <a:latin typeface="Bookman Old Style" pitchFamily="18" charset="0"/>
              </a:rPr>
              <a:t>D osztály (Nyelvi előkészítő osztály)</a:t>
            </a:r>
          </a:p>
          <a:p>
            <a:pPr>
              <a:buNone/>
            </a:pPr>
            <a:endParaRPr lang="hu-HU" sz="3800" b="1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600" dirty="0" smtClean="0">
                <a:latin typeface="Bookman Old Style" pitchFamily="18" charset="0"/>
              </a:rPr>
              <a:t>5 évfolyamos képzés (1+4 év)</a:t>
            </a:r>
          </a:p>
          <a:p>
            <a:pPr lvl="1">
              <a:buFont typeface="Arial" pitchFamily="34" charset="0"/>
              <a:buChar char="•"/>
            </a:pPr>
            <a:r>
              <a:rPr lang="hu-HU" sz="2600" b="1" dirty="0" smtClean="0">
                <a:solidFill>
                  <a:srgbClr val="0070C0"/>
                </a:solidFill>
                <a:latin typeface="Bookman Old Style" pitchFamily="18" charset="0"/>
              </a:rPr>
              <a:t>Kezdő angol (0006) vagy kezdő német (0007)</a:t>
            </a:r>
          </a:p>
          <a:p>
            <a:pPr lvl="1">
              <a:buFont typeface="Arial" pitchFamily="34" charset="0"/>
              <a:buChar char="•"/>
            </a:pPr>
            <a:r>
              <a:rPr lang="hu-HU" sz="2600" dirty="0" smtClean="0">
                <a:latin typeface="Bookman Old Style" pitchFamily="18" charset="0"/>
              </a:rPr>
              <a:t>A </a:t>
            </a:r>
            <a:r>
              <a:rPr lang="hu-HU" sz="2600" b="1" dirty="0" smtClean="0">
                <a:latin typeface="Bookman Old Style" pitchFamily="18" charset="0"/>
              </a:rPr>
              <a:t>9.NYEK</a:t>
            </a:r>
            <a:r>
              <a:rPr lang="hu-HU" sz="2600" dirty="0" smtClean="0">
                <a:latin typeface="Bookman Old Style" pitchFamily="18" charset="0"/>
              </a:rPr>
              <a:t> osztályban  30 óra/hét</a:t>
            </a:r>
          </a:p>
          <a:p>
            <a:pPr marL="1071563" lvl="1" indent="0">
              <a:buNone/>
              <a:tabLst>
                <a:tab pos="1528763" algn="l"/>
              </a:tabLst>
            </a:pPr>
            <a:r>
              <a:rPr lang="hu-HU" sz="2600" dirty="0">
                <a:latin typeface="Bookman Old Style" pitchFamily="18" charset="0"/>
              </a:rPr>
              <a:t>	</a:t>
            </a:r>
            <a:r>
              <a:rPr lang="hu-HU" sz="2600" dirty="0" smtClean="0">
                <a:latin typeface="Bookman Old Style" pitchFamily="18" charset="0"/>
              </a:rPr>
              <a:t>az első nyelv:      18 óra/hét     (648 óra/év)</a:t>
            </a:r>
          </a:p>
          <a:p>
            <a:pPr marL="1071563" lvl="1" indent="0">
              <a:buNone/>
              <a:tabLst>
                <a:tab pos="1528763" algn="l"/>
              </a:tabLst>
            </a:pPr>
            <a:r>
              <a:rPr lang="hu-HU" sz="2600" b="1" dirty="0" smtClean="0">
                <a:latin typeface="Bookman Old Style" pitchFamily="18" charset="0"/>
              </a:rPr>
              <a:t>9-12.</a:t>
            </a:r>
            <a:r>
              <a:rPr lang="hu-HU" sz="2600" dirty="0" smtClean="0">
                <a:latin typeface="Bookman Old Style" pitchFamily="18" charset="0"/>
              </a:rPr>
              <a:t> osztályban</a:t>
            </a:r>
          </a:p>
          <a:p>
            <a:pPr marL="457200" lvl="1" indent="0">
              <a:buNone/>
            </a:pPr>
            <a:r>
              <a:rPr lang="hu-HU" sz="2600" dirty="0" smtClean="0">
                <a:latin typeface="Bookman Old Style" pitchFamily="18" charset="0"/>
              </a:rPr>
              <a:t>		</a:t>
            </a:r>
            <a:r>
              <a:rPr lang="hu-HU" sz="2600" dirty="0">
                <a:latin typeface="Bookman Old Style" pitchFamily="18" charset="0"/>
              </a:rPr>
              <a:t>5-6-4-3 óra/hét az 1. </a:t>
            </a:r>
            <a:r>
              <a:rPr lang="hu-HU" sz="2600" dirty="0" smtClean="0">
                <a:latin typeface="Bookman Old Style" pitchFamily="18" charset="0"/>
              </a:rPr>
              <a:t>nyelvből</a:t>
            </a:r>
          </a:p>
          <a:p>
            <a:pPr lvl="1">
              <a:buFont typeface="Arial" pitchFamily="34" charset="0"/>
              <a:buChar char="•"/>
            </a:pPr>
            <a:r>
              <a:rPr lang="hu-HU" sz="2600" dirty="0" smtClean="0">
                <a:latin typeface="Bookman Old Style" pitchFamily="18" charset="0"/>
              </a:rPr>
              <a:t>2. nyelv: 9-12. osztályban</a:t>
            </a:r>
            <a:endParaRPr lang="hu-HU" sz="2600" dirty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600" b="1" dirty="0">
                <a:latin typeface="Bookman Old Style" pitchFamily="18" charset="0"/>
              </a:rPr>
              <a:t>Felvételi vizsga:</a:t>
            </a:r>
          </a:p>
          <a:p>
            <a:pPr lvl="3">
              <a:buFontTx/>
              <a:buChar char="-"/>
            </a:pPr>
            <a:r>
              <a:rPr lang="hu-HU" sz="2600" u="sng" dirty="0" smtClean="0">
                <a:latin typeface="Bookman Old Style" pitchFamily="18" charset="0"/>
              </a:rPr>
              <a:t>Központi  </a:t>
            </a:r>
            <a:r>
              <a:rPr lang="hu-HU" sz="2600" u="sng" dirty="0">
                <a:latin typeface="Bookman Old Style" pitchFamily="18" charset="0"/>
              </a:rPr>
              <a:t>írásbeli </a:t>
            </a:r>
            <a:r>
              <a:rPr lang="hu-HU" sz="2600" dirty="0">
                <a:latin typeface="Bookman Old Style" pitchFamily="18" charset="0"/>
              </a:rPr>
              <a:t>magyarból és matematikából (</a:t>
            </a:r>
            <a:r>
              <a:rPr lang="hu-HU" sz="2600" dirty="0" smtClean="0">
                <a:latin typeface="Bookman Old Style" pitchFamily="18" charset="0"/>
              </a:rPr>
              <a:t>jan.20. </a:t>
            </a:r>
            <a:r>
              <a:rPr lang="hu-HU" sz="2600" dirty="0">
                <a:latin typeface="Bookman Old Style" pitchFamily="18" charset="0"/>
              </a:rPr>
              <a:t>10.00 óra</a:t>
            </a:r>
            <a:r>
              <a:rPr lang="hu-HU" sz="2600" dirty="0" smtClean="0">
                <a:latin typeface="Bookman Old Style" pitchFamily="18" charset="0"/>
              </a:rPr>
              <a:t>) </a:t>
            </a:r>
            <a:r>
              <a:rPr lang="hu-HU" sz="2600" dirty="0">
                <a:latin typeface="Bookman Old Style" pitchFamily="18" charset="0"/>
              </a:rPr>
              <a:t>	</a:t>
            </a:r>
            <a:endParaRPr lang="hu-HU" sz="2600" dirty="0" smtClean="0">
              <a:latin typeface="Bookman Old Style" pitchFamily="18" charset="0"/>
            </a:endParaRPr>
          </a:p>
          <a:p>
            <a:pPr lvl="3">
              <a:buFontTx/>
              <a:buChar char="-"/>
            </a:pPr>
            <a:r>
              <a:rPr lang="hu-HU" sz="2600" dirty="0" smtClean="0">
                <a:latin typeface="Bookman Old Style" pitchFamily="18" charset="0"/>
              </a:rPr>
              <a:t>Szóbeli felvételi nincs.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latin typeface="Bookman Old Style" pitchFamily="18" charset="0"/>
              </a:rPr>
              <a:t>A felvételi pontok aránya</a:t>
            </a:r>
            <a:br>
              <a:rPr lang="hu-HU" sz="3200" b="1" dirty="0" smtClean="0">
                <a:latin typeface="Bookman Old Style" pitchFamily="18" charset="0"/>
              </a:rPr>
            </a:br>
            <a:r>
              <a:rPr lang="hu-HU" sz="3200" b="1" dirty="0" smtClean="0">
                <a:solidFill>
                  <a:srgbClr val="0070C0"/>
                </a:solidFill>
                <a:latin typeface="Bookman Old Style" pitchFamily="18" charset="0"/>
              </a:rPr>
              <a:t>- minden kezdő nyelvű osztályba -</a:t>
            </a:r>
            <a:endParaRPr lang="hu-HU" sz="32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09521170"/>
              </p:ext>
            </p:extLst>
          </p:nvPr>
        </p:nvGraphicFramePr>
        <p:xfrm>
          <a:off x="107504" y="1484784"/>
          <a:ext cx="53651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3995936" y="4581128"/>
            <a:ext cx="4572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ookman Old Style" pitchFamily="18" charset="0"/>
              </a:rPr>
              <a:t>a magyar és a matematika írásbeli %-ának átlaga </a:t>
            </a:r>
          </a:p>
          <a:p>
            <a:r>
              <a:rPr lang="hu-HU" sz="2400" dirty="0" smtClean="0">
                <a:latin typeface="Bookman Old Style" pitchFamily="18" charset="0"/>
              </a:rPr>
              <a:t>(</a:t>
            </a:r>
            <a:r>
              <a:rPr lang="hu-HU" sz="2400" dirty="0" err="1" smtClean="0">
                <a:latin typeface="Bookman Old Style" pitchFamily="18" charset="0"/>
              </a:rPr>
              <a:t>max</a:t>
            </a:r>
            <a:r>
              <a:rPr lang="hu-HU" sz="2400" dirty="0" smtClean="0">
                <a:latin typeface="Bookman Old Style" pitchFamily="18" charset="0"/>
              </a:rPr>
              <a:t>. 50 pont)</a:t>
            </a:r>
            <a:endParaRPr lang="hu-HU" sz="2400" dirty="0">
              <a:latin typeface="Bookman Old Style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788024" y="1988840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Bookman Old Style" pitchFamily="18" charset="0"/>
              </a:rPr>
              <a:t>hozott pontok </a:t>
            </a:r>
          </a:p>
          <a:p>
            <a:r>
              <a:rPr lang="hu-HU" sz="2400" dirty="0" smtClean="0">
                <a:latin typeface="Bookman Old Style" pitchFamily="18" charset="0"/>
              </a:rPr>
              <a:t>(</a:t>
            </a:r>
            <a:r>
              <a:rPr lang="hu-HU" sz="2400" dirty="0" err="1" smtClean="0">
                <a:latin typeface="Bookman Old Style" pitchFamily="18" charset="0"/>
              </a:rPr>
              <a:t>max</a:t>
            </a:r>
            <a:r>
              <a:rPr lang="hu-HU" sz="2400" dirty="0" smtClean="0">
                <a:latin typeface="Bookman Old Style" pitchFamily="18" charset="0"/>
              </a:rPr>
              <a:t>. 50 pont)</a:t>
            </a:r>
            <a:endParaRPr lang="hu-H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latin typeface="Bookman Old Style" pitchFamily="18" charset="0"/>
              </a:rPr>
              <a:t>A hozott pontok számolása</a:t>
            </a:r>
            <a:endParaRPr lang="hu-HU" sz="3200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643602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  </a:t>
            </a:r>
            <a:r>
              <a:rPr lang="hu-HU" sz="2800" dirty="0" smtClean="0">
                <a:latin typeface="Bookman Old Style" pitchFamily="18" charset="0"/>
              </a:rPr>
              <a:t>a 7. oszt. év végi, és a 8. oszt. félévi osztályzatok</a:t>
            </a:r>
          </a:p>
          <a:p>
            <a:pPr>
              <a:buNone/>
            </a:pPr>
            <a:endParaRPr lang="hu-HU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82632"/>
              </p:ext>
            </p:extLst>
          </p:nvPr>
        </p:nvGraphicFramePr>
        <p:xfrm>
          <a:off x="1115616" y="1507526"/>
          <a:ext cx="7199709" cy="503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Munkalap" r:id="rId3" imgW="4524400" imgH="3162213" progId="Excel.Sheet.12">
                  <p:embed/>
                </p:oleObj>
              </mc:Choice>
              <mc:Fallback>
                <p:oleObj name="Munkalap" r:id="rId3" imgW="4524400" imgH="3162213" progId="Excel.Shee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507526"/>
                        <a:ext cx="7199709" cy="503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5786" y="714356"/>
            <a:ext cx="7901014" cy="54118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>
                <a:latin typeface="Bookman Old Style" pitchFamily="18" charset="0"/>
              </a:rPr>
              <a:t>Azonos felvételi pontszám esetén </a:t>
            </a:r>
          </a:p>
          <a:p>
            <a:pPr marL="0" indent="0" algn="ctr">
              <a:buNone/>
            </a:pPr>
            <a:r>
              <a:rPr lang="hu-HU" b="1" dirty="0" smtClean="0">
                <a:latin typeface="Bookman Old Style" pitchFamily="18" charset="0"/>
              </a:rPr>
              <a:t>előnyben részesül:</a:t>
            </a:r>
          </a:p>
          <a:p>
            <a:pPr marL="0" indent="0" algn="ctr">
              <a:buNone/>
            </a:pPr>
            <a:endParaRPr lang="hu-HU" b="1" dirty="0" smtClean="0">
              <a:latin typeface="Bookman Old Style" pitchFamily="18" charset="0"/>
            </a:endParaRPr>
          </a:p>
          <a:p>
            <a:pPr marL="946150" indent="-571500">
              <a:buFont typeface="Calibri" pitchFamily="34" charset="0"/>
              <a:buChar char="–"/>
            </a:pPr>
            <a:r>
              <a:rPr lang="hu-HU" sz="2800" dirty="0">
                <a:latin typeface="Bookman Old Style" pitchFamily="18" charset="0"/>
              </a:rPr>
              <a:t>a</a:t>
            </a:r>
            <a:r>
              <a:rPr lang="hu-HU" sz="2800" dirty="0" smtClean="0">
                <a:latin typeface="Bookman Old Style" pitchFamily="18" charset="0"/>
              </a:rPr>
              <a:t> halmozottan hátrányos helyzetű tanuló</a:t>
            </a:r>
          </a:p>
          <a:p>
            <a:pPr marL="946150" indent="-571500">
              <a:buFont typeface="Calibri" pitchFamily="34" charset="0"/>
              <a:buChar char="–"/>
            </a:pPr>
            <a:r>
              <a:rPr lang="hu-HU" sz="2800" dirty="0">
                <a:latin typeface="Bookman Old Style" pitchFamily="18" charset="0"/>
              </a:rPr>
              <a:t>a</a:t>
            </a:r>
            <a:r>
              <a:rPr lang="hu-HU" sz="2800" dirty="0" smtClean="0">
                <a:latin typeface="Bookman Old Style" pitchFamily="18" charset="0"/>
              </a:rPr>
              <a:t> nyíregyházi tanuló</a:t>
            </a:r>
          </a:p>
          <a:p>
            <a:pPr marL="946150" indent="-571500">
              <a:buFont typeface="Calibri" pitchFamily="34" charset="0"/>
              <a:buChar char="–"/>
            </a:pPr>
            <a:r>
              <a:rPr lang="hu-HU" sz="2800" dirty="0">
                <a:latin typeface="Bookman Old Style" pitchFamily="18" charset="0"/>
              </a:rPr>
              <a:t>a</a:t>
            </a:r>
            <a:r>
              <a:rPr lang="hu-HU" sz="2800" dirty="0" smtClean="0">
                <a:latin typeface="Bookman Old Style" pitchFamily="18" charset="0"/>
              </a:rPr>
              <a:t> testvére is gimnáziumunk tanulója</a:t>
            </a:r>
            <a:endParaRPr lang="hu-H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692696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u="sng" dirty="0" smtClean="0">
                <a:latin typeface="Bookman Old Style" pitchFamily="18" charset="0"/>
              </a:rPr>
              <a:t>C osztály: AJTP</a:t>
            </a:r>
          </a:p>
          <a:p>
            <a:pPr>
              <a:buNone/>
            </a:pPr>
            <a:endParaRPr lang="hu-HU" b="1" u="sng" dirty="0" smtClean="0">
              <a:latin typeface="Bookman Old Style" pitchFamily="18" charset="0"/>
            </a:endParaRPr>
          </a:p>
          <a:p>
            <a:pPr marL="342900" lvl="3" indent="-342900">
              <a:buFont typeface="Arial" pitchFamily="34" charset="0"/>
              <a:buChar char="•"/>
            </a:pPr>
            <a:r>
              <a:rPr lang="hu-HU" sz="2800" dirty="0" smtClean="0">
                <a:latin typeface="Bookman Old Style" pitchFamily="18" charset="0"/>
              </a:rPr>
              <a:t>A jelentkezés és a felvétel feltételei – EMMI pályázat szerint: </a:t>
            </a:r>
            <a:r>
              <a:rPr lang="hu-HU" sz="2800" dirty="0" err="1">
                <a:latin typeface="Bookman Old Style" pitchFamily="18" charset="0"/>
                <a:hlinkClick r:id="rId2"/>
              </a:rPr>
              <a:t>www.zrinyinyh.hu</a:t>
            </a:r>
            <a:r>
              <a:rPr lang="hu-HU" sz="2800" dirty="0">
                <a:latin typeface="Bookman Old Style" pitchFamily="18" charset="0"/>
              </a:rPr>
              <a:t> </a:t>
            </a:r>
          </a:p>
          <a:p>
            <a:endParaRPr lang="hu-HU" sz="2800" dirty="0" smtClean="0">
              <a:latin typeface="Bookman Old Style" pitchFamily="18" charset="0"/>
            </a:endParaRPr>
          </a:p>
          <a:p>
            <a:r>
              <a:rPr lang="hu-HU" sz="2800" b="1" dirty="0" smtClean="0">
                <a:solidFill>
                  <a:srgbClr val="0070C0"/>
                </a:solidFill>
                <a:latin typeface="Bookman Old Style" pitchFamily="18" charset="0"/>
              </a:rPr>
              <a:t>Szülői beiskolázási tájékoztató és nyílt </a:t>
            </a:r>
            <a:r>
              <a:rPr lang="hu-HU" sz="2800" b="1" dirty="0" smtClean="0">
                <a:solidFill>
                  <a:srgbClr val="0070C0"/>
                </a:solidFill>
                <a:latin typeface="Bookman Old Style" pitchFamily="18" charset="0"/>
              </a:rPr>
              <a:t>nap a tanulóknak: </a:t>
            </a:r>
            <a:endParaRPr lang="hu-HU" sz="28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0" indent="0">
              <a:buNone/>
            </a:pPr>
            <a:r>
              <a:rPr lang="hu-HU" sz="2800" dirty="0" smtClean="0">
                <a:solidFill>
                  <a:srgbClr val="0070C0"/>
                </a:solidFill>
                <a:latin typeface="Bookman Old Style" pitchFamily="18" charset="0"/>
              </a:rPr>
              <a:t>	2017. szeptember 28-án 10.00 órától</a:t>
            </a:r>
            <a:endParaRPr lang="hu-HU" sz="28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177800" lvl="1" indent="0">
              <a:buNone/>
            </a:pPr>
            <a:r>
              <a:rPr lang="hu-HU" sz="3000" b="1" dirty="0" smtClean="0">
                <a:latin typeface="Bookman Old Style" pitchFamily="18" charset="0"/>
              </a:rPr>
              <a:t>AJTP</a:t>
            </a:r>
          </a:p>
          <a:p>
            <a:pPr lvl="1">
              <a:buFont typeface="Arial" pitchFamily="34" charset="0"/>
              <a:buChar char="•"/>
            </a:pPr>
            <a:r>
              <a:rPr lang="hu-HU" sz="3000" dirty="0" smtClean="0">
                <a:latin typeface="Bookman Old Style" pitchFamily="18" charset="0"/>
              </a:rPr>
              <a:t>5 </a:t>
            </a:r>
            <a:r>
              <a:rPr lang="hu-HU" sz="3000" dirty="0">
                <a:latin typeface="Bookman Old Style" pitchFamily="18" charset="0"/>
              </a:rPr>
              <a:t>évfolyamos képzés (1+4 év)</a:t>
            </a:r>
          </a:p>
          <a:p>
            <a:pPr lvl="1">
              <a:buFont typeface="Arial" pitchFamily="34" charset="0"/>
              <a:buChar char="•"/>
            </a:pPr>
            <a:r>
              <a:rPr lang="hu-HU" sz="3000" b="1" dirty="0">
                <a:solidFill>
                  <a:srgbClr val="0070C0"/>
                </a:solidFill>
                <a:latin typeface="Bookman Old Style" pitchFamily="18" charset="0"/>
              </a:rPr>
              <a:t>Kezdő angol </a:t>
            </a:r>
            <a:r>
              <a:rPr lang="hu-HU" sz="3000" b="1" dirty="0" smtClean="0">
                <a:solidFill>
                  <a:srgbClr val="0070C0"/>
                </a:solidFill>
                <a:latin typeface="Bookman Old Style" pitchFamily="18" charset="0"/>
              </a:rPr>
              <a:t>vagy </a:t>
            </a:r>
            <a:r>
              <a:rPr lang="hu-HU" sz="3000" b="1" dirty="0">
                <a:solidFill>
                  <a:srgbClr val="0070C0"/>
                </a:solidFill>
                <a:latin typeface="Bookman Old Style" pitchFamily="18" charset="0"/>
              </a:rPr>
              <a:t>kezdő német </a:t>
            </a:r>
            <a:r>
              <a:rPr lang="hu-HU" sz="3000" b="1" dirty="0" smtClean="0">
                <a:solidFill>
                  <a:srgbClr val="0070C0"/>
                </a:solidFill>
                <a:latin typeface="Bookman Old Style" pitchFamily="18" charset="0"/>
              </a:rPr>
              <a:t>(0008)</a:t>
            </a:r>
            <a:endParaRPr lang="hu-HU" sz="3000" b="1" dirty="0">
              <a:solidFill>
                <a:srgbClr val="0070C0"/>
              </a:solidFill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3000" dirty="0">
                <a:latin typeface="Bookman Old Style" pitchFamily="18" charset="0"/>
              </a:rPr>
              <a:t>A </a:t>
            </a:r>
            <a:r>
              <a:rPr lang="hu-HU" sz="3000" b="1" dirty="0" smtClean="0">
                <a:latin typeface="Bookman Old Style" pitchFamily="18" charset="0"/>
              </a:rPr>
              <a:t>9.AJTP</a:t>
            </a:r>
            <a:r>
              <a:rPr lang="hu-HU" sz="3000" dirty="0" smtClean="0">
                <a:latin typeface="Bookman Old Style" pitchFamily="18" charset="0"/>
              </a:rPr>
              <a:t> </a:t>
            </a:r>
            <a:r>
              <a:rPr lang="hu-HU" sz="3000" dirty="0">
                <a:latin typeface="Bookman Old Style" pitchFamily="18" charset="0"/>
              </a:rPr>
              <a:t>osztályban  30 </a:t>
            </a:r>
            <a:r>
              <a:rPr lang="hu-HU" sz="3000" dirty="0" smtClean="0">
                <a:latin typeface="Bookman Old Style" pitchFamily="18" charset="0"/>
              </a:rPr>
              <a:t>óra/hét</a:t>
            </a:r>
          </a:p>
          <a:p>
            <a:pPr lvl="1">
              <a:buFont typeface="Arial" pitchFamily="34" charset="0"/>
              <a:buChar char="•"/>
            </a:pPr>
            <a:r>
              <a:rPr lang="hu-HU" sz="3000" dirty="0" smtClean="0">
                <a:latin typeface="Bookman Old Style" pitchFamily="18" charset="0"/>
              </a:rPr>
              <a:t>az </a:t>
            </a:r>
            <a:r>
              <a:rPr lang="hu-HU" sz="3000" dirty="0">
                <a:latin typeface="Bookman Old Style" pitchFamily="18" charset="0"/>
              </a:rPr>
              <a:t>első </a:t>
            </a:r>
            <a:r>
              <a:rPr lang="hu-HU" sz="3000" dirty="0" smtClean="0">
                <a:latin typeface="Bookman Old Style" pitchFamily="18" charset="0"/>
              </a:rPr>
              <a:t>nyelv: 7-5-6-6-6 óra/hét</a:t>
            </a:r>
            <a:endParaRPr lang="hu-HU" sz="3000" dirty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3000" dirty="0">
                <a:latin typeface="Bookman Old Style" pitchFamily="18" charset="0"/>
              </a:rPr>
              <a:t>2. nyelv: </a:t>
            </a:r>
            <a:r>
              <a:rPr lang="hu-HU" sz="3000" dirty="0" smtClean="0">
                <a:latin typeface="Bookman Old Style" pitchFamily="18" charset="0"/>
              </a:rPr>
              <a:t>a 9-12. évfolyamon</a:t>
            </a:r>
            <a:endParaRPr lang="hu-HU" sz="3000" dirty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3000" b="1" dirty="0">
                <a:latin typeface="Bookman Old Style" pitchFamily="18" charset="0"/>
              </a:rPr>
              <a:t>Felvételi vizsga</a:t>
            </a:r>
            <a:r>
              <a:rPr lang="hu-HU" sz="3000" b="1" dirty="0" smtClean="0">
                <a:latin typeface="Bookman Old Style" pitchFamily="18" charset="0"/>
              </a:rPr>
              <a:t>:</a:t>
            </a:r>
          </a:p>
          <a:p>
            <a:pPr lvl="3">
              <a:buFontTx/>
              <a:buChar char="-"/>
            </a:pPr>
            <a:r>
              <a:rPr lang="hu-HU" sz="3000" u="sng" dirty="0" smtClean="0">
                <a:latin typeface="Bookman Old Style" pitchFamily="18" charset="0"/>
              </a:rPr>
              <a:t>Központi  </a:t>
            </a:r>
            <a:r>
              <a:rPr lang="hu-HU" sz="3000" u="sng" dirty="0">
                <a:latin typeface="Bookman Old Style" pitchFamily="18" charset="0"/>
              </a:rPr>
              <a:t>írásbeli </a:t>
            </a:r>
            <a:r>
              <a:rPr lang="hu-HU" sz="3000" dirty="0">
                <a:latin typeface="Bookman Old Style" pitchFamily="18" charset="0"/>
              </a:rPr>
              <a:t>magyarból és matematikából (</a:t>
            </a:r>
            <a:r>
              <a:rPr lang="hu-HU" sz="3000" dirty="0" smtClean="0">
                <a:latin typeface="Bookman Old Style" pitchFamily="18" charset="0"/>
              </a:rPr>
              <a:t>jan.20. </a:t>
            </a:r>
            <a:r>
              <a:rPr lang="hu-HU" sz="3000" dirty="0">
                <a:latin typeface="Bookman Old Style" pitchFamily="18" charset="0"/>
              </a:rPr>
              <a:t>10.00 óra) 	</a:t>
            </a:r>
            <a:endParaRPr lang="hu-HU" sz="3000" dirty="0" smtClean="0">
              <a:latin typeface="Bookman Old Style" pitchFamily="18" charset="0"/>
            </a:endParaRPr>
          </a:p>
          <a:p>
            <a:pPr lvl="3">
              <a:buFontTx/>
              <a:buChar char="-"/>
            </a:pPr>
            <a:r>
              <a:rPr lang="hu-HU" sz="3000" dirty="0" smtClean="0">
                <a:latin typeface="Bookman Old Style" pitchFamily="18" charset="0"/>
              </a:rPr>
              <a:t>Egyéb mérés az EMMI pályázat szerint.</a:t>
            </a:r>
            <a:endParaRPr lang="hu-HU" sz="3000" dirty="0">
              <a:latin typeface="Bookman Old Style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5086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b="1" dirty="0" smtClean="0">
                <a:latin typeface="Bookman Old Style" pitchFamily="18" charset="0"/>
              </a:rPr>
              <a:t>Fontos!</a:t>
            </a:r>
          </a:p>
          <a:p>
            <a:r>
              <a:rPr lang="hu-HU" sz="2800" dirty="0" smtClean="0">
                <a:latin typeface="Bookman Old Style" pitchFamily="18" charset="0"/>
              </a:rPr>
              <a:t>Minden jelentkezés egyenértékű.</a:t>
            </a:r>
          </a:p>
          <a:p>
            <a:r>
              <a:rPr lang="hu-HU" sz="2800" dirty="0" smtClean="0">
                <a:latin typeface="Bookman Old Style" pitchFamily="18" charset="0"/>
              </a:rPr>
              <a:t>A sorrend a tanuló, a szülők számára fontos. </a:t>
            </a:r>
          </a:p>
          <a:p>
            <a:pPr marL="0" indent="0">
              <a:buNone/>
            </a:pPr>
            <a:r>
              <a:rPr lang="hu-HU" sz="2800" dirty="0">
                <a:latin typeface="Bookman Old Style" pitchFamily="18" charset="0"/>
              </a:rPr>
              <a:t> </a:t>
            </a:r>
            <a:r>
              <a:rPr lang="hu-HU" sz="2800" dirty="0" smtClean="0">
                <a:latin typeface="Bookman Old Style" pitchFamily="18" charset="0"/>
              </a:rPr>
              <a:t>   </a:t>
            </a:r>
            <a:r>
              <a:rPr lang="hu-HU" sz="2800" dirty="0" smtClean="0">
                <a:solidFill>
                  <a:srgbClr val="0070C0"/>
                </a:solidFill>
                <a:latin typeface="Bookman Old Style" pitchFamily="18" charset="0"/>
              </a:rPr>
              <a:t>Ezt az iskoláknak nem kell tudniuk.</a:t>
            </a:r>
          </a:p>
          <a:p>
            <a:r>
              <a:rPr lang="hu-HU" sz="2800" dirty="0" smtClean="0">
                <a:latin typeface="Bookman Old Style" pitchFamily="18" charset="0"/>
              </a:rPr>
              <a:t>A sorrend </a:t>
            </a:r>
            <a:r>
              <a:rPr lang="hu-HU" sz="2800" dirty="0" smtClean="0">
                <a:latin typeface="Bookman Old Style" pitchFamily="18" charset="0"/>
              </a:rPr>
              <a:t>egy alkalommal módosítható</a:t>
            </a:r>
            <a:r>
              <a:rPr lang="hu-HU" sz="2800" dirty="0" smtClean="0">
                <a:latin typeface="Bookman Old Style" pitchFamily="18" charset="0"/>
              </a:rPr>
              <a:t>, </a:t>
            </a:r>
            <a:r>
              <a:rPr lang="hu-HU" sz="2800" dirty="0" smtClean="0">
                <a:solidFill>
                  <a:srgbClr val="0070C0"/>
                </a:solidFill>
                <a:latin typeface="Bookman Old Style" pitchFamily="18" charset="0"/>
              </a:rPr>
              <a:t>de csak akkor érdemes megváltoztatni, ha az előrébb rangsorolt helyre már nem szeretnének felvételt nyerni.</a:t>
            </a:r>
            <a:endParaRPr lang="hu-HU" sz="2800" dirty="0" smtClean="0">
              <a:latin typeface="Bookman Old Style" pitchFamily="18" charset="0"/>
            </a:endParaRPr>
          </a:p>
          <a:p>
            <a:r>
              <a:rPr lang="hu-HU" sz="2800" dirty="0" smtClean="0">
                <a:latin typeface="Bookman Old Style" pitchFamily="18" charset="0"/>
              </a:rPr>
              <a:t>Ha az 1. helyre bizonytalan a felvétel, a 2. helyre biztos, nincs értelme sorrendet módosítani, mert a 2. helyen lévő iskolába, osztályba kötelező a diákot felvenni!</a:t>
            </a:r>
            <a:endParaRPr lang="hu-HU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34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1680" y="1772816"/>
            <a:ext cx="6923112" cy="2160240"/>
          </a:xfrm>
        </p:spPr>
        <p:txBody>
          <a:bodyPr/>
          <a:lstStyle/>
          <a:p>
            <a:pPr>
              <a:buNone/>
            </a:pPr>
            <a:r>
              <a:rPr lang="hu-HU" b="1" dirty="0" smtClean="0">
                <a:latin typeface="Bookman Old Style" pitchFamily="18" charset="0"/>
              </a:rPr>
              <a:t>  I. Iskolaszerkezet</a:t>
            </a:r>
          </a:p>
          <a:p>
            <a:pPr>
              <a:buNone/>
            </a:pPr>
            <a:r>
              <a:rPr lang="hu-HU" b="1" dirty="0" smtClean="0">
                <a:latin typeface="Bookman Old Style" pitchFamily="18" charset="0"/>
              </a:rPr>
              <a:t> II. Az oktatás sajátosságai</a:t>
            </a:r>
          </a:p>
          <a:p>
            <a:pPr>
              <a:buNone/>
            </a:pPr>
            <a:r>
              <a:rPr lang="hu-HU" b="1" dirty="0" smtClean="0">
                <a:latin typeface="Bookman Old Style" pitchFamily="18" charset="0"/>
              </a:rPr>
              <a:t>III. Felvételi információk</a:t>
            </a:r>
            <a:endParaRPr lang="hu-HU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642918"/>
            <a:ext cx="8784976" cy="59544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u-HU" b="1" dirty="0" smtClean="0">
                <a:latin typeface="Bookman Old Style" pitchFamily="18" charset="0"/>
              </a:rPr>
              <a:t>Sajátos nevelési igényű tanulók</a:t>
            </a:r>
          </a:p>
          <a:p>
            <a:pPr algn="ctr">
              <a:buNone/>
            </a:pPr>
            <a:endParaRPr lang="hu-HU" b="1" dirty="0" smtClean="0">
              <a:latin typeface="Bookman Old Style" pitchFamily="18" charset="0"/>
            </a:endParaRPr>
          </a:p>
          <a:p>
            <a:pPr marL="725488"/>
            <a:r>
              <a:rPr lang="hu-HU" sz="2800" u="sng" dirty="0" smtClean="0">
                <a:latin typeface="Bookman Old Style" pitchFamily="18" charset="0"/>
              </a:rPr>
              <a:t>Minden tanulónak meg kell írni a központi felvételi dolgozatokat.</a:t>
            </a:r>
          </a:p>
          <a:p>
            <a:pPr marL="717550"/>
            <a:r>
              <a:rPr lang="hu-HU" sz="2800" u="sng" dirty="0" smtClean="0">
                <a:latin typeface="Bookman Old Style" pitchFamily="18" charset="0"/>
              </a:rPr>
              <a:t>Szakértői és rehabilitációs bizottság, ill. Nevelési tanácsadó </a:t>
            </a:r>
            <a:r>
              <a:rPr lang="hu-HU" sz="2800" dirty="0" smtClean="0">
                <a:latin typeface="Bookman Old Style" pitchFamily="18" charset="0"/>
              </a:rPr>
              <a:t>által kiállított </a:t>
            </a:r>
            <a:r>
              <a:rPr lang="hu-HU" sz="2800" b="1" dirty="0" smtClean="0">
                <a:latin typeface="Bookman Old Style" pitchFamily="18" charset="0"/>
              </a:rPr>
              <a:t>szakvéleményt</a:t>
            </a:r>
            <a:r>
              <a:rPr lang="hu-HU" sz="2800" dirty="0" smtClean="0">
                <a:latin typeface="Bookman Old Style" pitchFamily="18" charset="0"/>
              </a:rPr>
              <a:t> kell a jelentkezési lappal együtt beküldeni.</a:t>
            </a:r>
          </a:p>
          <a:p>
            <a:pPr marL="717550"/>
            <a:r>
              <a:rPr lang="hu-HU" sz="2800" dirty="0" smtClean="0">
                <a:latin typeface="Bookman Old Style" pitchFamily="18" charset="0"/>
              </a:rPr>
              <a:t>Szülői kérvényt kell beadni.</a:t>
            </a:r>
          </a:p>
          <a:p>
            <a:pPr marL="717550"/>
            <a:r>
              <a:rPr lang="hu-HU" sz="2800" dirty="0" smtClean="0">
                <a:latin typeface="Bookman Old Style" pitchFamily="18" charset="0"/>
              </a:rPr>
              <a:t>Biztosítjuk az előírt kedvezményeket: pl. számítógép használata, felnagyított feladatlap,</a:t>
            </a:r>
            <a:r>
              <a:rPr lang="hu-HU" sz="2800" dirty="0">
                <a:latin typeface="Bookman Old Style" pitchFamily="18" charset="0"/>
              </a:rPr>
              <a:t> </a:t>
            </a:r>
            <a:r>
              <a:rPr lang="hu-HU" sz="2800" dirty="0" smtClean="0">
                <a:latin typeface="Bookman Old Style" pitchFamily="18" charset="0"/>
              </a:rPr>
              <a:t>írásbelin többletidő biztosítása …</a:t>
            </a:r>
            <a:endParaRPr lang="hu-H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latin typeface="Bookman Old Style" pitchFamily="18" charset="0"/>
              </a:rPr>
              <a:t>Fontos időpontok</a:t>
            </a:r>
            <a:endParaRPr lang="hu-HU" sz="3600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616624"/>
          </a:xfrm>
        </p:spPr>
        <p:txBody>
          <a:bodyPr>
            <a:normAutofit/>
          </a:bodyPr>
          <a:lstStyle/>
          <a:p>
            <a:r>
              <a:rPr lang="hu-HU" sz="2400" b="1" u="sng" dirty="0" smtClean="0">
                <a:latin typeface="Bookman Old Style" pitchFamily="18" charset="0"/>
              </a:rPr>
              <a:t>Írásbeli felvételi</a:t>
            </a:r>
            <a:r>
              <a:rPr lang="hu-HU" sz="2400" dirty="0" smtClean="0">
                <a:latin typeface="Bookman Old Style" pitchFamily="18" charset="0"/>
              </a:rPr>
              <a:t>: </a:t>
            </a:r>
          </a:p>
          <a:p>
            <a:pPr>
              <a:buNone/>
            </a:pPr>
            <a:r>
              <a:rPr lang="hu-HU" sz="2400" dirty="0" smtClean="0">
                <a:latin typeface="Bookman Old Style" pitchFamily="18" charset="0"/>
              </a:rPr>
              <a:t>			2018. január 20. (szombat) 10.00 óra</a:t>
            </a:r>
          </a:p>
          <a:p>
            <a:pPr>
              <a:buNone/>
            </a:pPr>
            <a:r>
              <a:rPr lang="hu-HU" sz="2400" dirty="0" smtClean="0">
                <a:latin typeface="Bookman Old Style" pitchFamily="18" charset="0"/>
              </a:rPr>
              <a:t>    A dolgozat megtekintése, lefényképezése: </a:t>
            </a:r>
          </a:p>
          <a:p>
            <a:pPr>
              <a:buNone/>
            </a:pPr>
            <a:r>
              <a:rPr lang="hu-HU" sz="2400" dirty="0" smtClean="0">
                <a:latin typeface="Bookman Old Style" pitchFamily="18" charset="0"/>
              </a:rPr>
              <a:t>			2018. január 25.   8-16 óra </a:t>
            </a:r>
          </a:p>
          <a:p>
            <a:pPr>
              <a:buNone/>
            </a:pPr>
            <a:r>
              <a:rPr lang="hu-HU" sz="2400" dirty="0" smtClean="0">
                <a:latin typeface="Bookman Old Style" pitchFamily="18" charset="0"/>
              </a:rPr>
              <a:t>	Pótnap: 	2018. január 25.  14.00 óra    		</a:t>
            </a:r>
            <a:r>
              <a:rPr lang="hu-HU" sz="2400" b="1" dirty="0" smtClean="0">
                <a:solidFill>
                  <a:srgbClr val="0070C0"/>
                </a:solidFill>
                <a:latin typeface="Bookman Old Style" pitchFamily="18" charset="0"/>
              </a:rPr>
              <a:t>JELEZZÉK!</a:t>
            </a:r>
          </a:p>
          <a:p>
            <a:r>
              <a:rPr lang="hu-HU" sz="2400" b="1" u="sng" dirty="0" smtClean="0">
                <a:latin typeface="Bookman Old Style" pitchFamily="18" charset="0"/>
              </a:rPr>
              <a:t>A szóbeli felvételi tervezett időpontjai</a:t>
            </a:r>
            <a:r>
              <a:rPr lang="hu-HU" sz="2400" dirty="0" smtClean="0">
                <a:latin typeface="Bookman Old Style" pitchFamily="18" charset="0"/>
              </a:rPr>
              <a:t>:</a:t>
            </a:r>
          </a:p>
          <a:p>
            <a:pPr marL="0" indent="0">
              <a:buNone/>
            </a:pPr>
            <a:r>
              <a:rPr lang="hu-HU" sz="2400" dirty="0" smtClean="0">
                <a:latin typeface="Bookman Old Style" pitchFamily="18" charset="0"/>
              </a:rPr>
              <a:t> </a:t>
            </a:r>
            <a:r>
              <a:rPr lang="hu-HU" sz="2400" dirty="0">
                <a:latin typeface="Bookman Old Style" pitchFamily="18" charset="0"/>
              </a:rPr>
              <a:t> </a:t>
            </a:r>
            <a:r>
              <a:rPr lang="hu-HU" sz="2400" dirty="0" smtClean="0">
                <a:latin typeface="Bookman Old Style" pitchFamily="18" charset="0"/>
              </a:rPr>
              <a:t>  </a:t>
            </a:r>
            <a:r>
              <a:rPr lang="hu-HU" sz="2400" dirty="0" smtClean="0">
                <a:latin typeface="Bookman Old Style" pitchFamily="18" charset="0"/>
              </a:rPr>
              <a:t>Haladó </a:t>
            </a:r>
            <a:r>
              <a:rPr lang="hu-HU" sz="2400" dirty="0" smtClean="0">
                <a:latin typeface="Bookman Old Style" pitchFamily="18" charset="0"/>
              </a:rPr>
              <a:t>angol nyelv:</a:t>
            </a:r>
          </a:p>
          <a:p>
            <a:pPr lvl="1">
              <a:buNone/>
            </a:pPr>
            <a:r>
              <a:rPr lang="hu-HU" sz="2400" dirty="0">
                <a:latin typeface="Bookman Old Style" pitchFamily="18" charset="0"/>
              </a:rPr>
              <a:t>	</a:t>
            </a:r>
            <a:r>
              <a:rPr lang="hu-HU" sz="2400" dirty="0" smtClean="0">
                <a:latin typeface="Bookman Old Style" pitchFamily="18" charset="0"/>
              </a:rPr>
              <a:t>		2018. február 22.  14.00 óra</a:t>
            </a:r>
            <a:endParaRPr lang="hu-HU" sz="2400" dirty="0">
              <a:latin typeface="Bookman Old Style" pitchFamily="18" charset="0"/>
            </a:endParaRPr>
          </a:p>
          <a:p>
            <a:pPr lvl="1">
              <a:buNone/>
            </a:pPr>
            <a:r>
              <a:rPr lang="hu-HU" sz="2400" dirty="0" smtClean="0">
                <a:latin typeface="Bookman Old Style" pitchFamily="18" charset="0"/>
              </a:rPr>
              <a:t>Pótnap: 	2018. február 26.  14.00 óra</a:t>
            </a:r>
          </a:p>
          <a:p>
            <a:pPr marL="538163" lvl="1">
              <a:buNone/>
            </a:pPr>
            <a:r>
              <a:rPr lang="hu-HU" sz="2400" b="1" dirty="0" smtClean="0">
                <a:solidFill>
                  <a:srgbClr val="0070C0"/>
                </a:solidFill>
                <a:latin typeface="Bookman Old Style" pitchFamily="18" charset="0"/>
              </a:rPr>
              <a:t>Bármely változásról honlapunkon adunk tájékoztatást.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600" b="1" dirty="0" smtClean="0">
                <a:latin typeface="Bookman Old Style" pitchFamily="18" charset="0"/>
              </a:rPr>
              <a:t>Információk</a:t>
            </a:r>
            <a:endParaRPr lang="hu-HU" sz="3600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401080" cy="5357850"/>
          </a:xfrm>
        </p:spPr>
        <p:txBody>
          <a:bodyPr>
            <a:normAutofit/>
          </a:bodyPr>
          <a:lstStyle/>
          <a:p>
            <a:pPr marL="0" indent="0"/>
            <a:r>
              <a:rPr lang="hu-HU" sz="2800" dirty="0" smtClean="0">
                <a:latin typeface="Bookman Old Style" pitchFamily="18" charset="0"/>
              </a:rPr>
              <a:t> </a:t>
            </a:r>
            <a:r>
              <a:rPr lang="hu-HU" sz="2800" b="1" dirty="0" smtClean="0">
                <a:latin typeface="Bookman Old Style" pitchFamily="18" charset="0"/>
              </a:rPr>
              <a:t>Személyesen.</a:t>
            </a:r>
          </a:p>
          <a:p>
            <a:pPr marL="179388" indent="-179388"/>
            <a:r>
              <a:rPr lang="hu-HU" sz="2800" dirty="0" smtClean="0">
                <a:latin typeface="Bookman Old Style" pitchFamily="18" charset="0"/>
              </a:rPr>
              <a:t> A tanulók felvételi eredményei </a:t>
            </a:r>
            <a:r>
              <a:rPr lang="hu-HU" sz="2800" b="1" dirty="0" smtClean="0">
                <a:latin typeface="Bookman Old Style" pitchFamily="18" charset="0"/>
              </a:rPr>
              <a:t>oktatási  azonosítóval</a:t>
            </a:r>
            <a:r>
              <a:rPr lang="hu-HU" sz="2800" dirty="0" smtClean="0">
                <a:latin typeface="Bookman Old Style" pitchFamily="18" charset="0"/>
              </a:rPr>
              <a:t> megtekinthetők legkésőbb</a:t>
            </a:r>
          </a:p>
          <a:p>
            <a:pPr marL="0" indent="0">
              <a:buNone/>
            </a:pPr>
            <a:r>
              <a:rPr lang="hu-HU" sz="2800" b="1" dirty="0">
                <a:latin typeface="Bookman Old Style" pitchFamily="18" charset="0"/>
              </a:rPr>
              <a:t>	</a:t>
            </a:r>
            <a:r>
              <a:rPr lang="hu-HU" sz="2800" b="1" dirty="0" smtClean="0">
                <a:latin typeface="Bookman Old Style" pitchFamily="18" charset="0"/>
              </a:rPr>
              <a:t>2018. március 14-től</a:t>
            </a:r>
          </a:p>
          <a:p>
            <a:pPr marL="984250" indent="0"/>
            <a:r>
              <a:rPr lang="hu-HU" sz="2800" dirty="0" smtClean="0">
                <a:latin typeface="Bookman Old Style" pitchFamily="18" charset="0"/>
              </a:rPr>
              <a:t> az iskolában a </a:t>
            </a:r>
            <a:r>
              <a:rPr lang="hu-HU" sz="2800" b="1" dirty="0" smtClean="0">
                <a:latin typeface="Bookman Old Style" pitchFamily="18" charset="0"/>
              </a:rPr>
              <a:t>hirdetőtáblán</a:t>
            </a:r>
            <a:r>
              <a:rPr lang="hu-HU" sz="2800" dirty="0" smtClean="0">
                <a:latin typeface="Bookman Old Style" pitchFamily="18" charset="0"/>
              </a:rPr>
              <a:t> (I. em.)</a:t>
            </a:r>
          </a:p>
          <a:p>
            <a:pPr marL="984250" indent="0"/>
            <a:r>
              <a:rPr lang="hu-HU" sz="2800" dirty="0" smtClean="0">
                <a:latin typeface="Bookman Old Style" pitchFamily="18" charset="0"/>
              </a:rPr>
              <a:t> a </a:t>
            </a:r>
            <a:r>
              <a:rPr lang="hu-HU" sz="2800" b="1" dirty="0" smtClean="0">
                <a:latin typeface="Bookman Old Style" pitchFamily="18" charset="0"/>
              </a:rPr>
              <a:t>honlapunkon</a:t>
            </a:r>
            <a:r>
              <a:rPr lang="hu-HU" sz="2800" dirty="0" smtClean="0">
                <a:latin typeface="Bookman Old Style" pitchFamily="18" charset="0"/>
              </a:rPr>
              <a:t>: </a:t>
            </a:r>
            <a:r>
              <a:rPr lang="hu-HU" sz="2800" dirty="0" err="1">
                <a:latin typeface="Bookman Old Style" pitchFamily="18" charset="0"/>
                <a:hlinkClick r:id="rId2"/>
              </a:rPr>
              <a:t>www.zrinyinyh.hu</a:t>
            </a:r>
            <a:r>
              <a:rPr lang="hu-HU" sz="2800" dirty="0">
                <a:latin typeface="Bookman Old Style" pitchFamily="18" charset="0"/>
                <a:hlinkClick r:id="rId2"/>
              </a:rPr>
              <a:t> </a:t>
            </a:r>
            <a:r>
              <a:rPr lang="hu-HU" sz="2800" b="1" dirty="0" smtClean="0">
                <a:latin typeface="Bookman Old Style" pitchFamily="18" charset="0"/>
              </a:rPr>
              <a:t>Telefonon</a:t>
            </a:r>
            <a:r>
              <a:rPr lang="hu-HU" sz="2800" b="1" dirty="0" smtClean="0">
                <a:latin typeface="Bookman Old Style" pitchFamily="18" charset="0"/>
              </a:rPr>
              <a:t>: csak oktatási azonosító alapján   adunk információt.</a:t>
            </a:r>
          </a:p>
          <a:p>
            <a:pPr marL="0" indent="0" algn="ctr">
              <a:buNone/>
            </a:pPr>
            <a:r>
              <a:rPr lang="hu-HU" sz="2800" b="1" dirty="0" smtClean="0">
                <a:latin typeface="Bookman Old Style" pitchFamily="18" charset="0"/>
              </a:rPr>
              <a:t>42/315-911;   42/310-305  </a:t>
            </a:r>
          </a:p>
          <a:p>
            <a:pPr>
              <a:buNone/>
            </a:pPr>
            <a:endParaRPr lang="hu-H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b="1" dirty="0" smtClean="0">
                <a:latin typeface="Bookman Old Style" pitchFamily="18" charset="0"/>
              </a:rPr>
              <a:t>Az írásbeli és a szóbeli </a:t>
            </a:r>
          </a:p>
          <a:p>
            <a:pPr algn="ctr">
              <a:buNone/>
            </a:pPr>
            <a:r>
              <a:rPr lang="hu-HU" b="1" dirty="0" smtClean="0">
                <a:latin typeface="Bookman Old Style" pitchFamily="18" charset="0"/>
              </a:rPr>
              <a:t>felvételi vizsga időpontjáról </a:t>
            </a:r>
          </a:p>
          <a:p>
            <a:pPr algn="ctr">
              <a:buNone/>
            </a:pPr>
            <a:r>
              <a:rPr lang="hu-HU" b="1" dirty="0" smtClean="0">
                <a:latin typeface="Bookman Old Style" pitchFamily="18" charset="0"/>
              </a:rPr>
              <a:t>a felvételire jelentkezőknek </a:t>
            </a:r>
          </a:p>
          <a:p>
            <a:pPr algn="ctr">
              <a:buNone/>
            </a:pPr>
            <a:r>
              <a:rPr lang="hu-HU" b="1" dirty="0" smtClean="0">
                <a:latin typeface="Bookman Old Style" pitchFamily="18" charset="0"/>
              </a:rPr>
              <a:t>értesítést </a:t>
            </a:r>
          </a:p>
          <a:p>
            <a:pPr algn="ctr">
              <a:buNone/>
            </a:pPr>
            <a:r>
              <a:rPr lang="hu-HU" b="1" dirty="0" smtClean="0">
                <a:latin typeface="Bookman Old Style" pitchFamily="18" charset="0"/>
              </a:rPr>
              <a:t>nem küldünk!</a:t>
            </a:r>
          </a:p>
          <a:p>
            <a:pPr algn="ctr">
              <a:buNone/>
            </a:pPr>
            <a:r>
              <a:rPr lang="hu-HU" b="1" dirty="0" smtClean="0">
                <a:solidFill>
                  <a:srgbClr val="0070C0"/>
                </a:solidFill>
                <a:latin typeface="Bookman Old Style" pitchFamily="18" charset="0"/>
              </a:rPr>
              <a:t>Az írásbeli eredményekről az értesítés </a:t>
            </a:r>
            <a:r>
              <a:rPr lang="hu-HU" b="1" dirty="0">
                <a:solidFill>
                  <a:srgbClr val="0070C0"/>
                </a:solidFill>
                <a:latin typeface="Bookman Old Style" pitchFamily="18" charset="0"/>
              </a:rPr>
              <a:t>a dolgozatok </a:t>
            </a:r>
            <a:r>
              <a:rPr lang="hu-HU" b="1" dirty="0" smtClean="0">
                <a:solidFill>
                  <a:srgbClr val="0070C0"/>
                </a:solidFill>
                <a:latin typeface="Bookman Old Style" pitchFamily="18" charset="0"/>
              </a:rPr>
              <a:t>megtekintésekor </a:t>
            </a:r>
          </a:p>
          <a:p>
            <a:pPr algn="ctr">
              <a:buNone/>
            </a:pPr>
            <a:r>
              <a:rPr lang="hu-HU" b="1" dirty="0" smtClean="0">
                <a:solidFill>
                  <a:srgbClr val="0070C0"/>
                </a:solidFill>
                <a:latin typeface="Bookman Old Style" pitchFamily="18" charset="0"/>
              </a:rPr>
              <a:t>személyesen átvehető.</a:t>
            </a:r>
            <a:endParaRPr lang="hu-HU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2636911"/>
            <a:ext cx="7643192" cy="93610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hu-HU" b="1" dirty="0" smtClean="0">
                <a:latin typeface="Bookman Old Style" pitchFamily="18" charset="0"/>
              </a:rPr>
              <a:t>Köszönöm megtisztelő figyelmüket!</a:t>
            </a:r>
            <a:endParaRPr lang="hu-HU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latin typeface="Bookman Old Style" pitchFamily="18" charset="0"/>
              </a:rPr>
              <a:t>I. Iskolaszerkezetünk</a:t>
            </a:r>
            <a:endParaRPr lang="hu-HU" sz="4000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484784"/>
            <a:ext cx="7992888" cy="49685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hu-HU" sz="3900" b="1" dirty="0" smtClean="0">
                <a:latin typeface="Bookman Old Style" pitchFamily="18" charset="0"/>
              </a:rPr>
              <a:t>Az iskolaszerkezet </a:t>
            </a:r>
          </a:p>
          <a:p>
            <a:pPr marL="0" indent="0">
              <a:buNone/>
            </a:pPr>
            <a:endParaRPr lang="hu-HU" sz="3800" b="1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hu-HU" sz="3300" b="1" dirty="0" smtClean="0">
                <a:latin typeface="Bookman Old Style" pitchFamily="18" charset="0"/>
              </a:rPr>
              <a:t>Négy évfolyamos </a:t>
            </a:r>
            <a:r>
              <a:rPr lang="hu-HU" sz="2600" dirty="0" smtClean="0">
                <a:latin typeface="Bookman Old Style" pitchFamily="18" charset="0"/>
              </a:rPr>
              <a:t>– 2 osztály</a:t>
            </a:r>
          </a:p>
          <a:p>
            <a:pPr marL="514350" indent="-514350">
              <a:buNone/>
            </a:pPr>
            <a:r>
              <a:rPr lang="hu-HU" sz="2600" dirty="0" smtClean="0">
                <a:latin typeface="Bookman Old Style" pitchFamily="18" charset="0"/>
              </a:rPr>
              <a:t>		általános tantervű, emelt </a:t>
            </a:r>
            <a:r>
              <a:rPr lang="hu-HU" sz="2600" dirty="0" smtClean="0">
                <a:latin typeface="Bookman Old Style" pitchFamily="18" charset="0"/>
              </a:rPr>
              <a:t>nyelvi óraszámmal </a:t>
            </a:r>
            <a:endParaRPr lang="hu-HU" sz="2600" dirty="0" smtClean="0">
              <a:latin typeface="Bookman Old Style" pitchFamily="18" charset="0"/>
            </a:endParaRPr>
          </a:p>
          <a:p>
            <a:pPr marL="1525588" indent="-571500">
              <a:buFont typeface="Calibri" pitchFamily="34" charset="0"/>
              <a:buChar char="–"/>
            </a:pPr>
            <a:r>
              <a:rPr lang="hu-HU" sz="2600" b="1" dirty="0" smtClean="0">
                <a:latin typeface="Bookman Old Style" pitchFamily="18" charset="0"/>
              </a:rPr>
              <a:t>haladó</a:t>
            </a:r>
            <a:r>
              <a:rPr lang="hu-HU" sz="2600" dirty="0" smtClean="0">
                <a:latin typeface="Bookman Old Style" pitchFamily="18" charset="0"/>
              </a:rPr>
              <a:t> </a:t>
            </a:r>
            <a:r>
              <a:rPr lang="hu-HU" sz="2600" b="1" dirty="0" smtClean="0">
                <a:latin typeface="Bookman Old Style" pitchFamily="18" charset="0"/>
              </a:rPr>
              <a:t>angol</a:t>
            </a:r>
            <a:r>
              <a:rPr lang="hu-HU" sz="2600" dirty="0" smtClean="0">
                <a:latin typeface="Bookman Old Style" pitchFamily="18" charset="0"/>
              </a:rPr>
              <a:t> és </a:t>
            </a:r>
            <a:r>
              <a:rPr lang="hu-HU" sz="2600" b="1" dirty="0">
                <a:latin typeface="Bookman Old Style" pitchFamily="18" charset="0"/>
              </a:rPr>
              <a:t>kezdő</a:t>
            </a:r>
            <a:r>
              <a:rPr lang="hu-HU" sz="2600" dirty="0">
                <a:latin typeface="Bookman Old Style" pitchFamily="18" charset="0"/>
              </a:rPr>
              <a:t> </a:t>
            </a:r>
            <a:r>
              <a:rPr lang="hu-HU" sz="2600" b="1" dirty="0" smtClean="0">
                <a:latin typeface="Bookman Old Style" pitchFamily="18" charset="0"/>
              </a:rPr>
              <a:t>angol</a:t>
            </a:r>
          </a:p>
          <a:p>
            <a:pPr marL="1525588" indent="-571500">
              <a:buFont typeface="Calibri" pitchFamily="34" charset="0"/>
              <a:buChar char="–"/>
            </a:pPr>
            <a:r>
              <a:rPr lang="hu-HU" sz="2600" b="1" dirty="0">
                <a:latin typeface="Bookman Old Style" pitchFamily="18" charset="0"/>
              </a:rPr>
              <a:t>k</a:t>
            </a:r>
            <a:r>
              <a:rPr lang="hu-HU" sz="2600" b="1" dirty="0" smtClean="0">
                <a:latin typeface="Bookman Old Style" pitchFamily="18" charset="0"/>
              </a:rPr>
              <a:t>ezdő német, kezdő francia </a:t>
            </a:r>
            <a:r>
              <a:rPr lang="hu-HU" sz="2600" dirty="0" smtClean="0">
                <a:latin typeface="Bookman Old Style" pitchFamily="18" charset="0"/>
              </a:rPr>
              <a:t>és</a:t>
            </a:r>
            <a:r>
              <a:rPr lang="hu-HU" sz="2600" b="1" dirty="0" smtClean="0">
                <a:latin typeface="Bookman Old Style" pitchFamily="18" charset="0"/>
              </a:rPr>
              <a:t> kezdő spanyol</a:t>
            </a:r>
            <a:r>
              <a:rPr lang="hu-HU" sz="2600" dirty="0" smtClean="0">
                <a:latin typeface="Bookman Old Style" pitchFamily="18" charset="0"/>
              </a:rPr>
              <a:t> („tagozat”)</a:t>
            </a:r>
            <a:r>
              <a:rPr lang="hu-HU" sz="3100" dirty="0" smtClean="0">
                <a:latin typeface="Bookman Old Style" pitchFamily="18" charset="0"/>
              </a:rPr>
              <a:t>	</a:t>
            </a:r>
          </a:p>
          <a:p>
            <a:pPr marL="0" indent="0">
              <a:buNone/>
            </a:pPr>
            <a:r>
              <a:rPr lang="hu-HU" sz="3300" b="1" dirty="0" smtClean="0">
                <a:latin typeface="Bookman Old Style" pitchFamily="18" charset="0"/>
              </a:rPr>
              <a:t>Öt évfolyamos </a:t>
            </a:r>
            <a:r>
              <a:rPr lang="hu-HU" sz="2600" dirty="0" smtClean="0">
                <a:latin typeface="Bookman Old Style" pitchFamily="18" charset="0"/>
              </a:rPr>
              <a:t>– 2 osztály</a:t>
            </a:r>
          </a:p>
          <a:p>
            <a:pPr marL="1441450" lvl="1" indent="-460375"/>
            <a:r>
              <a:rPr lang="hu-HU" sz="2600" b="1" dirty="0" smtClean="0">
                <a:latin typeface="Bookman Old Style" pitchFamily="18" charset="0"/>
              </a:rPr>
              <a:t>nyelvi előkészítő (1+4 év) </a:t>
            </a:r>
          </a:p>
          <a:p>
            <a:pPr marL="981075" lvl="1" indent="0">
              <a:buNone/>
            </a:pPr>
            <a:r>
              <a:rPr lang="hu-HU" sz="2600" b="1" dirty="0">
                <a:latin typeface="Bookman Old Style" pitchFamily="18" charset="0"/>
              </a:rPr>
              <a:t> </a:t>
            </a:r>
            <a:r>
              <a:rPr lang="hu-HU" sz="2600" b="1" dirty="0" smtClean="0">
                <a:latin typeface="Bookman Old Style" pitchFamily="18" charset="0"/>
              </a:rPr>
              <a:t>    kezdő </a:t>
            </a:r>
            <a:r>
              <a:rPr lang="hu-HU" sz="2600" b="1" dirty="0">
                <a:latin typeface="Bookman Old Style" pitchFamily="18" charset="0"/>
              </a:rPr>
              <a:t>angol, kezdő német </a:t>
            </a:r>
            <a:endParaRPr lang="hu-HU" sz="2600" b="1" dirty="0" smtClean="0">
              <a:latin typeface="Bookman Old Style" pitchFamily="18" charset="0"/>
            </a:endParaRPr>
          </a:p>
          <a:p>
            <a:pPr marL="1441450" lvl="1" indent="-460375"/>
            <a:r>
              <a:rPr lang="hu-HU" sz="2600" b="1" dirty="0" smtClean="0">
                <a:latin typeface="Bookman Old Style" pitchFamily="18" charset="0"/>
              </a:rPr>
              <a:t>AJTP (1+4 év)</a:t>
            </a:r>
          </a:p>
          <a:p>
            <a:pPr marL="1441450" lvl="1" indent="-460375">
              <a:buNone/>
            </a:pPr>
            <a:endParaRPr lang="hu-HU" sz="3600" b="1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18121"/>
            <a:ext cx="8352928" cy="5328592"/>
          </a:xfrm>
        </p:spPr>
        <p:txBody>
          <a:bodyPr>
            <a:normAutofit fontScale="92500" lnSpcReduction="10000"/>
          </a:bodyPr>
          <a:lstStyle/>
          <a:p>
            <a:pPr marL="3490913" indent="-3490913">
              <a:buNone/>
            </a:pPr>
            <a:r>
              <a:rPr lang="hu-HU" sz="3600" b="1" dirty="0" smtClean="0">
                <a:latin typeface="Bookman Old Style" pitchFamily="18" charset="0"/>
              </a:rPr>
              <a:t>1. </a:t>
            </a:r>
            <a:r>
              <a:rPr lang="hu-HU" sz="3500" b="1" dirty="0" smtClean="0">
                <a:latin typeface="Bookman Old Style" pitchFamily="18" charset="0"/>
              </a:rPr>
              <a:t>Az osztályok szervezésének alapelvei: </a:t>
            </a:r>
            <a:endParaRPr lang="hu-HU" sz="3500" dirty="0" smtClean="0">
              <a:latin typeface="Bookman Old Style" pitchFamily="18" charset="0"/>
            </a:endParaRPr>
          </a:p>
          <a:p>
            <a:pPr marL="1081088" indent="-541338"/>
            <a:r>
              <a:rPr lang="hu-HU" b="1" dirty="0">
                <a:latin typeface="Bookman Old Style" pitchFamily="18" charset="0"/>
              </a:rPr>
              <a:t>AJTP osztály</a:t>
            </a:r>
            <a:r>
              <a:rPr lang="hu-HU" dirty="0">
                <a:latin typeface="Bookman Old Style" pitchFamily="18" charset="0"/>
              </a:rPr>
              <a:t>: pályázat kiírása szerint</a:t>
            </a:r>
          </a:p>
          <a:p>
            <a:pPr marL="1081088" indent="-541338"/>
            <a:r>
              <a:rPr lang="hu-HU" b="1" dirty="0" smtClean="0">
                <a:latin typeface="Bookman Old Style" pitchFamily="18" charset="0"/>
              </a:rPr>
              <a:t>Többi osztály</a:t>
            </a:r>
            <a:r>
              <a:rPr lang="hu-HU" dirty="0" smtClean="0">
                <a:latin typeface="Bookman Old Style" pitchFamily="18" charset="0"/>
              </a:rPr>
              <a:t>:</a:t>
            </a:r>
            <a:r>
              <a:rPr lang="hu-HU" b="1" dirty="0" smtClean="0">
                <a:latin typeface="Bookman Old Style" pitchFamily="18" charset="0"/>
              </a:rPr>
              <a:t> </a:t>
            </a:r>
            <a:r>
              <a:rPr lang="hu-HU" dirty="0" smtClean="0">
                <a:latin typeface="Bookman Old Style" pitchFamily="18" charset="0"/>
              </a:rPr>
              <a:t>az 1. idegen nyelv szerint</a:t>
            </a:r>
          </a:p>
          <a:p>
            <a:pPr marL="3490913" indent="-3490913">
              <a:buNone/>
            </a:pPr>
            <a:r>
              <a:rPr lang="hu-HU" sz="3600" b="1" dirty="0" smtClean="0">
                <a:latin typeface="Bookman Old Style" pitchFamily="18" charset="0"/>
              </a:rPr>
              <a:t>2</a:t>
            </a:r>
            <a:r>
              <a:rPr lang="hu-HU" sz="3500" b="1" dirty="0" smtClean="0">
                <a:latin typeface="Bookman Old Style" pitchFamily="18" charset="0"/>
              </a:rPr>
              <a:t>. Osztályok bontása  </a:t>
            </a:r>
          </a:p>
          <a:p>
            <a:pPr marL="1081088" indent="-539750"/>
            <a:r>
              <a:rPr lang="hu-HU" dirty="0">
                <a:latin typeface="Bookman Old Style" pitchFamily="18" charset="0"/>
              </a:rPr>
              <a:t>m</a:t>
            </a:r>
            <a:r>
              <a:rPr lang="hu-HU" dirty="0" smtClean="0">
                <a:latin typeface="Bookman Old Style" pitchFamily="18" charset="0"/>
              </a:rPr>
              <a:t>agyar nyelv, </a:t>
            </a:r>
            <a:r>
              <a:rPr lang="hu-HU" dirty="0" smtClean="0">
                <a:latin typeface="Bookman Old Style" pitchFamily="18" charset="0"/>
              </a:rPr>
              <a:t>matematika, </a:t>
            </a:r>
            <a:r>
              <a:rPr lang="hu-HU" dirty="0" smtClean="0">
                <a:latin typeface="Bookman Old Style" pitchFamily="18" charset="0"/>
              </a:rPr>
              <a:t>idegen nyelvek</a:t>
            </a:r>
            <a:r>
              <a:rPr lang="hu-HU" dirty="0" smtClean="0">
                <a:latin typeface="Bookman Old Style" pitchFamily="18" charset="0"/>
              </a:rPr>
              <a:t>, informatika, dráma és tánc</a:t>
            </a:r>
          </a:p>
          <a:p>
            <a:pPr marL="1081088" indent="-539750"/>
            <a:r>
              <a:rPr lang="hu-HU" dirty="0" smtClean="0">
                <a:latin typeface="Bookman Old Style" pitchFamily="18" charset="0"/>
              </a:rPr>
              <a:t>emelt szintű képzés </a:t>
            </a:r>
          </a:p>
          <a:p>
            <a:pPr marL="541338" indent="0">
              <a:buNone/>
            </a:pPr>
            <a:r>
              <a:rPr lang="hu-HU" dirty="0">
                <a:latin typeface="Bookman Old Style" pitchFamily="18" charset="0"/>
              </a:rPr>
              <a:t>		</a:t>
            </a:r>
            <a:r>
              <a:rPr lang="hu-HU" dirty="0" smtClean="0">
                <a:latin typeface="Bookman Old Style" pitchFamily="18" charset="0"/>
              </a:rPr>
              <a:t>	a 11. és a 12. osztályban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907704" y="548680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latin typeface="Bookman Old Style" pitchFamily="18" charset="0"/>
              </a:rPr>
              <a:t>II. Az oktatásról</a:t>
            </a:r>
            <a:endParaRPr lang="hu-HU" sz="4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3600" b="1" dirty="0" smtClean="0">
                <a:latin typeface="Bookman Old Style" pitchFamily="18" charset="0"/>
              </a:rPr>
              <a:t>3. </a:t>
            </a:r>
            <a:r>
              <a:rPr lang="hu-HU" sz="3800" b="1" dirty="0" smtClean="0">
                <a:latin typeface="Bookman Old Style" pitchFamily="18" charset="0"/>
              </a:rPr>
              <a:t>Második idegen nyelvet</a:t>
            </a:r>
          </a:p>
          <a:p>
            <a:pPr marL="987425" indent="-431800" defTabSz="1081088"/>
            <a:r>
              <a:rPr lang="hu-HU" sz="2800" dirty="0" smtClean="0">
                <a:latin typeface="Bookman Old Style" pitchFamily="18" charset="0"/>
              </a:rPr>
              <a:t>évfolyam szinten szervezzük </a:t>
            </a:r>
          </a:p>
          <a:p>
            <a:pPr marL="987425" indent="-431800" defTabSz="1081088"/>
            <a:r>
              <a:rPr lang="hu-HU" sz="2800" dirty="0" smtClean="0">
                <a:latin typeface="Bookman Old Style" pitchFamily="18" charset="0"/>
              </a:rPr>
              <a:t>angol, francia, német, orosz, spanyol nyelv a tanulók választása szerint </a:t>
            </a:r>
          </a:p>
          <a:p>
            <a:pPr marL="987425" indent="-431800" defTabSz="1081088"/>
            <a:r>
              <a:rPr lang="hu-HU" sz="2800" dirty="0">
                <a:latin typeface="Bookman Old Style" pitchFamily="18" charset="0"/>
              </a:rPr>
              <a:t>kezdő </a:t>
            </a:r>
            <a:r>
              <a:rPr lang="hu-HU" sz="2800" dirty="0" smtClean="0">
                <a:latin typeface="Bookman Old Style" pitchFamily="18" charset="0"/>
              </a:rPr>
              <a:t>szintű – legalább 10 jelentkező esetén indulhat a csoport</a:t>
            </a:r>
            <a:endParaRPr lang="hu-HU" sz="2800" dirty="0">
              <a:latin typeface="Bookman Old Style" pitchFamily="18" charset="0"/>
            </a:endParaRPr>
          </a:p>
          <a:p>
            <a:pPr marL="987425" indent="-431800" defTabSz="1081088"/>
            <a:r>
              <a:rPr lang="hu-HU" sz="2800" dirty="0" smtClean="0">
                <a:latin typeface="Bookman Old Style" pitchFamily="18" charset="0"/>
              </a:rPr>
              <a:t>középhaladó szintű– legalább 10 jelentkező esetén indul angolból és németből</a:t>
            </a:r>
          </a:p>
          <a:p>
            <a:pPr marL="987425" indent="-431800" defTabSz="1081088"/>
            <a:r>
              <a:rPr lang="hu-HU" sz="2800" dirty="0" smtClean="0">
                <a:latin typeface="Bookman Old Style" pitchFamily="18" charset="0"/>
              </a:rPr>
              <a:t>A 2. nyelv óraszáma: 3-3-3-3 </a:t>
            </a:r>
            <a:r>
              <a:rPr lang="hu-HU" sz="2800" dirty="0">
                <a:latin typeface="Bookman Old Style" pitchFamily="18" charset="0"/>
              </a:rPr>
              <a:t>óra/hét </a:t>
            </a:r>
            <a:endParaRPr lang="hu-HU" sz="2800" dirty="0" smtClean="0">
              <a:latin typeface="Bookman Old Style" pitchFamily="18" charset="0"/>
            </a:endParaRPr>
          </a:p>
          <a:p>
            <a:pPr marL="987425" indent="-431800" defTabSz="1081088"/>
            <a:r>
              <a:rPr lang="hu-HU" sz="2800" dirty="0" smtClean="0">
                <a:latin typeface="Bookman Old Style" pitchFamily="18" charset="0"/>
              </a:rPr>
              <a:t>NYEK és AJTP osztály – a </a:t>
            </a:r>
            <a:r>
              <a:rPr lang="hu-HU" sz="2800" dirty="0">
                <a:latin typeface="Bookman Old Style" pitchFamily="18" charset="0"/>
              </a:rPr>
              <a:t>második </a:t>
            </a:r>
            <a:r>
              <a:rPr lang="hu-HU" sz="2800" dirty="0" smtClean="0">
                <a:latin typeface="Bookman Old Style" pitchFamily="18" charset="0"/>
              </a:rPr>
              <a:t>évtől </a:t>
            </a:r>
            <a:r>
              <a:rPr lang="hu-HU" sz="2800" dirty="0" smtClean="0">
                <a:latin typeface="Bookman Old Style" pitchFamily="18" charset="0"/>
              </a:rPr>
              <a:t>tanulja</a:t>
            </a:r>
            <a:endParaRPr lang="hu-HU" sz="28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2646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3500" b="1" dirty="0">
                <a:latin typeface="Bookman Old Style" pitchFamily="18" charset="0"/>
              </a:rPr>
              <a:t>4</a:t>
            </a:r>
            <a:r>
              <a:rPr lang="hu-HU" sz="3500" b="1" dirty="0" smtClean="0">
                <a:latin typeface="Bookman Old Style" pitchFamily="18" charset="0"/>
              </a:rPr>
              <a:t>. Emelt szintű képzés </a:t>
            </a:r>
          </a:p>
          <a:p>
            <a:pPr marL="981075"/>
            <a:r>
              <a:rPr lang="hu-HU" b="1" dirty="0" smtClean="0">
                <a:latin typeface="Bookman Old Style" pitchFamily="18" charset="0"/>
              </a:rPr>
              <a:t>1 emelt szintű tárgy kötelező </a:t>
            </a:r>
          </a:p>
          <a:p>
            <a:pPr marL="981075"/>
            <a:r>
              <a:rPr lang="hu-HU" b="1" dirty="0" smtClean="0">
                <a:latin typeface="Bookman Old Style" pitchFamily="18" charset="0"/>
              </a:rPr>
              <a:t>az igényeket felmérve szervezzük, legalább 10 jelentkező esetén	</a:t>
            </a:r>
          </a:p>
          <a:p>
            <a:pPr marL="1081088" indent="-457200"/>
            <a:r>
              <a:rPr lang="hu-HU" dirty="0" smtClean="0">
                <a:latin typeface="Bookman Old Style" pitchFamily="18" charset="0"/>
              </a:rPr>
              <a:t>11-12. évfolyamon (+2, +3 óra)</a:t>
            </a:r>
          </a:p>
          <a:p>
            <a:pPr marL="1081088" indent="-457200"/>
            <a:r>
              <a:rPr lang="hu-HU" b="1" dirty="0" smtClean="0">
                <a:latin typeface="Bookman Old Style" pitchFamily="18" charset="0"/>
              </a:rPr>
              <a:t>„</a:t>
            </a:r>
            <a:r>
              <a:rPr lang="hu-HU" b="1" dirty="0" err="1" smtClean="0">
                <a:latin typeface="Bookman Old Style" pitchFamily="18" charset="0"/>
              </a:rPr>
              <a:t>kisfakt</a:t>
            </a:r>
            <a:r>
              <a:rPr lang="hu-HU" b="1" dirty="0" smtClean="0">
                <a:latin typeface="Bookman Old Style" pitchFamily="18" charset="0"/>
              </a:rPr>
              <a:t>”:</a:t>
            </a:r>
          </a:p>
          <a:p>
            <a:pPr marL="1081088" indent="-457200">
              <a:buNone/>
            </a:pPr>
            <a:r>
              <a:rPr lang="hu-HU" dirty="0" smtClean="0">
                <a:latin typeface="Bookman Old Style" pitchFamily="18" charset="0"/>
              </a:rPr>
              <a:t>	pl. magyar: 	   6 óra/hét; 7 óra/hét</a:t>
            </a:r>
          </a:p>
          <a:p>
            <a:pPr marL="1081088" indent="-457200">
              <a:buNone/>
            </a:pPr>
            <a:r>
              <a:rPr lang="hu-HU" dirty="0" smtClean="0">
                <a:latin typeface="Bookman Old Style" pitchFamily="18" charset="0"/>
              </a:rPr>
              <a:t>	   történelem:    5 óra/hét; 6 óra/hét</a:t>
            </a:r>
          </a:p>
          <a:p>
            <a:pPr marL="1081088" indent="-457200"/>
            <a:r>
              <a:rPr lang="hu-HU" b="1" dirty="0" smtClean="0">
                <a:latin typeface="Bookman Old Style" pitchFamily="18" charset="0"/>
              </a:rPr>
              <a:t>„</a:t>
            </a:r>
            <a:r>
              <a:rPr lang="hu-HU" b="1" dirty="0" err="1" smtClean="0">
                <a:latin typeface="Bookman Old Style" pitchFamily="18" charset="0"/>
              </a:rPr>
              <a:t>nagyfakt</a:t>
            </a:r>
            <a:r>
              <a:rPr lang="hu-HU" b="1" dirty="0" smtClean="0">
                <a:latin typeface="Bookman Old Style" pitchFamily="18" charset="0"/>
              </a:rPr>
              <a:t>”:</a:t>
            </a:r>
          </a:p>
          <a:p>
            <a:pPr marL="1081088" indent="-457200">
              <a:buNone/>
            </a:pPr>
            <a:r>
              <a:rPr lang="hu-HU" dirty="0" smtClean="0">
                <a:latin typeface="Bookman Old Style" pitchFamily="18" charset="0"/>
              </a:rPr>
              <a:t>		matematika:   6 </a:t>
            </a:r>
            <a:r>
              <a:rPr lang="hu-HU" dirty="0" smtClean="0">
                <a:latin typeface="Bookman Old Style" pitchFamily="18" charset="0"/>
              </a:rPr>
              <a:t>ill. </a:t>
            </a:r>
            <a:r>
              <a:rPr lang="hu-HU" dirty="0" smtClean="0">
                <a:latin typeface="Bookman Old Style" pitchFamily="18" charset="0"/>
              </a:rPr>
              <a:t>7 óra/hét </a:t>
            </a:r>
          </a:p>
          <a:p>
            <a:pPr marL="1081088" indent="-457200">
              <a:buNone/>
            </a:pPr>
            <a:r>
              <a:rPr lang="hu-HU" dirty="0" smtClean="0">
                <a:latin typeface="Bookman Old Style" pitchFamily="18" charset="0"/>
              </a:rPr>
              <a:t>		biológia:          4 ill. 5 óra/hét </a:t>
            </a:r>
          </a:p>
          <a:p>
            <a:pPr marL="1081088" indent="-457200"/>
            <a:r>
              <a:rPr lang="hu-HU" b="1" dirty="0" smtClean="0">
                <a:latin typeface="Bookman Old Style" pitchFamily="18" charset="0"/>
              </a:rPr>
              <a:t>Kémia</a:t>
            </a:r>
            <a:r>
              <a:rPr lang="hu-HU" dirty="0" smtClean="0">
                <a:latin typeface="Bookman Old Style" pitchFamily="18" charset="0"/>
              </a:rPr>
              <a:t> </a:t>
            </a:r>
            <a:r>
              <a:rPr lang="hu-HU" dirty="0">
                <a:latin typeface="Bookman Old Style" pitchFamily="18" charset="0"/>
              </a:rPr>
              <a:t>– 3 </a:t>
            </a:r>
            <a:r>
              <a:rPr lang="hu-HU" dirty="0" smtClean="0">
                <a:latin typeface="Bookman Old Style" pitchFamily="18" charset="0"/>
              </a:rPr>
              <a:t>ill</a:t>
            </a:r>
            <a:r>
              <a:rPr lang="hu-HU" dirty="0">
                <a:latin typeface="Bookman Old Style" pitchFamily="18" charset="0"/>
              </a:rPr>
              <a:t>. 4 </a:t>
            </a:r>
            <a:r>
              <a:rPr lang="hu-HU" dirty="0" smtClean="0">
                <a:latin typeface="Bookman Old Style" pitchFamily="18" charset="0"/>
              </a:rPr>
              <a:t>óra/hét</a:t>
            </a:r>
            <a:endParaRPr lang="hu-HU" dirty="0">
              <a:latin typeface="Bookman Old Style" pitchFamily="18" charset="0"/>
            </a:endParaRPr>
          </a:p>
          <a:p>
            <a:pPr marL="1081088" indent="-457200"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latin typeface="Bookman Old Style" pitchFamily="18" charset="0"/>
              </a:rPr>
              <a:t>Ebben a tanévben: </a:t>
            </a:r>
            <a:r>
              <a:rPr lang="hu-HU" b="1" dirty="0" smtClean="0">
                <a:latin typeface="Bookman Old Style" pitchFamily="18" charset="0"/>
              </a:rPr>
              <a:t>25 </a:t>
            </a:r>
            <a:r>
              <a:rPr lang="hu-HU" b="1" dirty="0">
                <a:latin typeface="Bookman Old Style" pitchFamily="18" charset="0"/>
              </a:rPr>
              <a:t>csoport, </a:t>
            </a:r>
            <a:r>
              <a:rPr lang="hu-HU" b="1" dirty="0" smtClean="0">
                <a:latin typeface="Bookman Old Style" pitchFamily="18" charset="0"/>
              </a:rPr>
              <a:t>91 óra</a:t>
            </a:r>
          </a:p>
          <a:p>
            <a:pPr marL="0" indent="0">
              <a:buNone/>
            </a:pPr>
            <a:endParaRPr lang="hu-HU" b="1" dirty="0">
              <a:latin typeface="Bookman Old Style" pitchFamily="18" charset="0"/>
            </a:endParaRPr>
          </a:p>
          <a:p>
            <a:r>
              <a:rPr lang="hu-HU" dirty="0" smtClean="0">
                <a:latin typeface="Bookman Old Style" pitchFamily="18" charset="0"/>
              </a:rPr>
              <a:t>11. osztály:11 csoport – 35 óra/hét</a:t>
            </a:r>
          </a:p>
          <a:p>
            <a:r>
              <a:rPr lang="hu-HU" dirty="0" smtClean="0">
                <a:latin typeface="Bookman Old Style" pitchFamily="18" charset="0"/>
              </a:rPr>
              <a:t>12. osztály:14 csoport – 56 óra/hét</a:t>
            </a:r>
            <a:endParaRPr lang="hu-H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1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latin typeface="Bookman Old Style" pitchFamily="18" charset="0"/>
              </a:rPr>
              <a:t>III.  FELVÉTELI </a:t>
            </a:r>
            <a:r>
              <a:rPr lang="hu-HU" sz="4900" b="1" dirty="0" smtClean="0"/>
              <a:t/>
            </a:r>
            <a:br>
              <a:rPr lang="hu-HU" sz="4900" b="1" dirty="0" smtClean="0"/>
            </a:br>
            <a:r>
              <a:rPr lang="hu-HU" sz="3100" b="1" dirty="0" smtClean="0">
                <a:latin typeface="Bookman Old Style" pitchFamily="18" charset="0"/>
              </a:rPr>
              <a:t>2018/2019-es tanévre</a:t>
            </a:r>
            <a:endParaRPr lang="hu-HU" sz="3100" b="1" dirty="0">
              <a:latin typeface="Bookman Old Style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924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3600" b="1" dirty="0" smtClean="0">
                <a:latin typeface="Bookman Old Style" pitchFamily="18" charset="0"/>
              </a:rPr>
              <a:t>OM: 033652</a:t>
            </a:r>
          </a:p>
          <a:p>
            <a:pPr marL="0" indent="0">
              <a:buNone/>
            </a:pPr>
            <a:r>
              <a:rPr lang="hu-HU" sz="3600" b="1" dirty="0" smtClean="0">
                <a:latin typeface="Bookman Old Style" pitchFamily="18" charset="0"/>
              </a:rPr>
              <a:t>Intézményi kód: 001</a:t>
            </a:r>
          </a:p>
          <a:p>
            <a:pPr marL="0" indent="0">
              <a:buNone/>
            </a:pPr>
            <a:endParaRPr lang="hu-HU" sz="3600" b="1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hu-HU" sz="3600" b="1" dirty="0" smtClean="0">
                <a:latin typeface="Bookman Old Style" pitchFamily="18" charset="0"/>
              </a:rPr>
              <a:t>Induló osztályok:</a:t>
            </a:r>
          </a:p>
          <a:p>
            <a:pPr marL="0" indent="0">
              <a:buNone/>
            </a:pPr>
            <a:endParaRPr lang="hu-HU" b="1" dirty="0" smtClean="0">
              <a:latin typeface="Bookman Old Style" pitchFamily="18" charset="0"/>
            </a:endParaRPr>
          </a:p>
          <a:p>
            <a:pPr marL="914400" lvl="1" indent="-514350">
              <a:buFont typeface="Arial" pitchFamily="34" charset="0"/>
              <a:buChar char="•"/>
            </a:pPr>
            <a:r>
              <a:rPr lang="hu-HU" sz="3600" dirty="0" smtClean="0">
                <a:latin typeface="Bookman Old Style" pitchFamily="18" charset="0"/>
              </a:rPr>
              <a:t>2 osztály – 4 éves képzés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sz="3600" dirty="0" smtClean="0">
                <a:latin typeface="Bookman Old Style" pitchFamily="18" charset="0"/>
              </a:rPr>
              <a:t>1 osztály – nyelvi előkészítő – 5 éves képzés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hu-HU" sz="3600" dirty="0" smtClean="0">
                <a:latin typeface="Bookman Old Style" pitchFamily="18" charset="0"/>
              </a:rPr>
              <a:t>1 </a:t>
            </a:r>
            <a:r>
              <a:rPr lang="hu-HU" sz="3600" dirty="0">
                <a:latin typeface="Bookman Old Style" pitchFamily="18" charset="0"/>
              </a:rPr>
              <a:t>osztály – AJTP </a:t>
            </a:r>
            <a:r>
              <a:rPr lang="hu-HU" sz="3600" dirty="0" smtClean="0">
                <a:latin typeface="Bookman Old Style" pitchFamily="18" charset="0"/>
              </a:rPr>
              <a:t>osztály – 5 éves képzés</a:t>
            </a:r>
            <a:endParaRPr lang="hu-HU" sz="3600" dirty="0">
              <a:latin typeface="Bookman Old Style" pitchFamily="18" charset="0"/>
            </a:endParaRPr>
          </a:p>
          <a:p>
            <a:pPr marL="914400" lvl="1" indent="-514350">
              <a:buFont typeface="Arial" pitchFamily="34" charset="0"/>
              <a:buChar char="•"/>
            </a:pPr>
            <a:endParaRPr lang="hu-HU" sz="3200" dirty="0" smtClean="0"/>
          </a:p>
          <a:p>
            <a:pPr marL="914400" lvl="1" indent="-514350">
              <a:buNone/>
            </a:pPr>
            <a:r>
              <a:rPr lang="hu-HU" sz="3200" dirty="0" smtClean="0"/>
              <a:t>		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800" b="1" u="sng" dirty="0" smtClean="0">
                <a:latin typeface="Bookman Old Style" pitchFamily="18" charset="0"/>
              </a:rPr>
              <a:t>A osztály</a:t>
            </a:r>
            <a:endParaRPr lang="hu-HU" sz="2800" b="1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Bookman Old Style" pitchFamily="18" charset="0"/>
              </a:rPr>
              <a:t>4 éves képzés – 35 óra/hét</a:t>
            </a:r>
          </a:p>
          <a:p>
            <a:pPr lvl="1">
              <a:buFont typeface="Arial" pitchFamily="34" charset="0"/>
              <a:buChar char="•"/>
            </a:pPr>
            <a:r>
              <a:rPr lang="hu-HU" sz="2400" b="1" dirty="0" smtClean="0">
                <a:solidFill>
                  <a:srgbClr val="0070C0"/>
                </a:solidFill>
                <a:latin typeface="Bookman Old Style" pitchFamily="18" charset="0"/>
              </a:rPr>
              <a:t>haladó angol (0001) </a:t>
            </a:r>
            <a:r>
              <a:rPr lang="hu-HU" sz="2400" dirty="0" smtClean="0">
                <a:latin typeface="Bookman Old Style" pitchFamily="18" charset="0"/>
              </a:rPr>
              <a:t>5-6-4-3 óra/hét az 1. nyelvből</a:t>
            </a:r>
          </a:p>
          <a:p>
            <a:pPr lvl="1">
              <a:buFont typeface="Arial" pitchFamily="34" charset="0"/>
              <a:buChar char="•"/>
            </a:pPr>
            <a:r>
              <a:rPr lang="hu-HU" sz="2400" b="1" dirty="0">
                <a:solidFill>
                  <a:srgbClr val="0070C0"/>
                </a:solidFill>
                <a:latin typeface="Bookman Old Style" pitchFamily="18" charset="0"/>
              </a:rPr>
              <a:t>kezdő angol (0002)</a:t>
            </a:r>
            <a:r>
              <a:rPr lang="hu-HU" sz="2400" dirty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hu-HU" sz="2400" dirty="0" smtClean="0">
                <a:latin typeface="Bookman Old Style" pitchFamily="18" charset="0"/>
              </a:rPr>
              <a:t>5-6-6-6 óra/hét az 1. nyelvből</a:t>
            </a:r>
          </a:p>
          <a:p>
            <a:pPr lvl="1">
              <a:buFont typeface="Arial" pitchFamily="34" charset="0"/>
              <a:buChar char="•"/>
            </a:pPr>
            <a:r>
              <a:rPr lang="hu-HU" sz="2400" b="1" dirty="0" smtClean="0">
                <a:latin typeface="Bookman Old Style" pitchFamily="18" charset="0"/>
              </a:rPr>
              <a:t>Felvételi vizsga:</a:t>
            </a:r>
          </a:p>
          <a:p>
            <a:pPr lvl="3">
              <a:buFontTx/>
              <a:buChar char="-"/>
            </a:pPr>
            <a:r>
              <a:rPr lang="hu-HU" sz="2400" u="sng" dirty="0" smtClean="0">
                <a:latin typeface="Bookman Old Style" pitchFamily="18" charset="0"/>
              </a:rPr>
              <a:t>Központi  írásbeli </a:t>
            </a:r>
            <a:r>
              <a:rPr lang="hu-HU" sz="2400" dirty="0" smtClean="0">
                <a:latin typeface="Bookman Old Style" pitchFamily="18" charset="0"/>
              </a:rPr>
              <a:t>magyarból és matematikából (jan.20.10.00 óra)</a:t>
            </a:r>
            <a:endParaRPr lang="hu-HU" sz="2400" dirty="0">
              <a:latin typeface="Bookman Old Style" pitchFamily="18" charset="0"/>
            </a:endParaRPr>
          </a:p>
          <a:p>
            <a:pPr lvl="3">
              <a:buFontTx/>
              <a:buChar char="-"/>
            </a:pPr>
            <a:r>
              <a:rPr lang="hu-HU" sz="2400" u="sng" dirty="0" smtClean="0">
                <a:latin typeface="Bookman Old Style" pitchFamily="18" charset="0"/>
              </a:rPr>
              <a:t>Szóbeli felvételi </a:t>
            </a:r>
            <a:r>
              <a:rPr lang="hu-HU" sz="2400" dirty="0" smtClean="0">
                <a:latin typeface="Bookman Old Style" pitchFamily="18" charset="0"/>
              </a:rPr>
              <a:t>haladó angol tanulmányi területre: társalgás  angol nyelven a kiadott tematika szerint, képek alapján </a:t>
            </a:r>
            <a:r>
              <a:rPr lang="hu-HU" sz="2400" dirty="0">
                <a:latin typeface="Bookman Old Style" pitchFamily="18" charset="0"/>
              </a:rPr>
              <a:t>(febr. </a:t>
            </a:r>
            <a:r>
              <a:rPr lang="hu-HU" sz="2400" dirty="0" smtClean="0">
                <a:latin typeface="Bookman Old Style" pitchFamily="18" charset="0"/>
              </a:rPr>
              <a:t>22. </a:t>
            </a:r>
            <a:r>
              <a:rPr lang="hu-HU" sz="2400" dirty="0">
                <a:latin typeface="Bookman Old Style" pitchFamily="18" charset="0"/>
              </a:rPr>
              <a:t>14.00 óra)	</a:t>
            </a:r>
            <a:r>
              <a:rPr lang="hu-HU" sz="2400" dirty="0" smtClean="0">
                <a:latin typeface="Bookman Old Style" pitchFamily="18" charset="0"/>
              </a:rPr>
              <a:t> </a:t>
            </a:r>
            <a:r>
              <a:rPr lang="hu-HU" sz="2400" dirty="0" err="1" smtClean="0">
                <a:solidFill>
                  <a:srgbClr val="0070C0"/>
                </a:solidFill>
                <a:latin typeface="Bookman Old Style" pitchFamily="18" charset="0"/>
                <a:hlinkClick r:id="rId2"/>
              </a:rPr>
              <a:t>www.zrinyinyh.hu</a:t>
            </a:r>
            <a:r>
              <a:rPr lang="hu-HU" sz="2400" dirty="0" smtClean="0">
                <a:latin typeface="Bookman Old Style" pitchFamily="18" charset="0"/>
              </a:rPr>
              <a:t> </a:t>
            </a:r>
          </a:p>
          <a:p>
            <a:pPr marL="1616075" lvl="3" indent="0">
              <a:buNone/>
            </a:pPr>
            <a:r>
              <a:rPr lang="hu-HU" sz="2400" dirty="0" smtClean="0">
                <a:latin typeface="Bookman Old Style" pitchFamily="18" charset="0"/>
              </a:rPr>
              <a:t>					   </a:t>
            </a:r>
            <a:endParaRPr lang="hu-H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750</Words>
  <Application>Microsoft Office PowerPoint</Application>
  <PresentationFormat>Diavetítés a képernyőre (4:3 oldalarány)</PresentationFormat>
  <Paragraphs>166</Paragraphs>
  <Slides>24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6" baseType="lpstr">
      <vt:lpstr>Office-téma</vt:lpstr>
      <vt:lpstr>Munkalap</vt:lpstr>
      <vt:lpstr>  FELVÉTELI TÁJÉKOZTATÓ  </vt:lpstr>
      <vt:lpstr>PowerPoint bemutató</vt:lpstr>
      <vt:lpstr>I. Iskolaszerkezetünk</vt:lpstr>
      <vt:lpstr>PowerPoint bemutató</vt:lpstr>
      <vt:lpstr>PowerPoint bemutató</vt:lpstr>
      <vt:lpstr>PowerPoint bemutató</vt:lpstr>
      <vt:lpstr>PowerPoint bemutató</vt:lpstr>
      <vt:lpstr>III.  FELVÉTELI  2018/2019-es tanévre</vt:lpstr>
      <vt:lpstr>PowerPoint bemutató</vt:lpstr>
      <vt:lpstr>A felvételi pontok aránya  haladó angol </vt:lpstr>
      <vt:lpstr>A hozott pontok számolása</vt:lpstr>
      <vt:lpstr>PowerPoint bemutató</vt:lpstr>
      <vt:lpstr>PowerPoint bemutató</vt:lpstr>
      <vt:lpstr>A felvételi pontok aránya - minden kezdő nyelvű osztályba -</vt:lpstr>
      <vt:lpstr>A hozott pontok számolása</vt:lpstr>
      <vt:lpstr>PowerPoint bemutató</vt:lpstr>
      <vt:lpstr>PowerPoint bemutató</vt:lpstr>
      <vt:lpstr>PowerPoint bemutató</vt:lpstr>
      <vt:lpstr>PowerPoint bemutató</vt:lpstr>
      <vt:lpstr>PowerPoint bemutató</vt:lpstr>
      <vt:lpstr>Fontos időpontok</vt:lpstr>
      <vt:lpstr>Információk</vt:lpstr>
      <vt:lpstr>PowerPoint bemutató</vt:lpstr>
      <vt:lpstr>PowerPoint bemutató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FELVÉTELI TÁJÉKOZTATÓ</dc:title>
  <dc:creator>Balázs Lászlóné</dc:creator>
  <cp:lastModifiedBy>admin</cp:lastModifiedBy>
  <cp:revision>220</cp:revision>
  <dcterms:created xsi:type="dcterms:W3CDTF">2010-09-05T13:33:20Z</dcterms:created>
  <dcterms:modified xsi:type="dcterms:W3CDTF">2017-09-14T12:27:59Z</dcterms:modified>
</cp:coreProperties>
</file>