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30" r:id="rId2"/>
    <p:sldId id="481" r:id="rId3"/>
    <p:sldId id="621" r:id="rId4"/>
    <p:sldId id="633" r:id="rId5"/>
    <p:sldId id="635" r:id="rId6"/>
    <p:sldId id="647" r:id="rId7"/>
    <p:sldId id="623" r:id="rId8"/>
    <p:sldId id="638" r:id="rId9"/>
    <p:sldId id="637" r:id="rId10"/>
    <p:sldId id="624" r:id="rId11"/>
    <p:sldId id="625" r:id="rId12"/>
    <p:sldId id="636" r:id="rId13"/>
    <p:sldId id="484" r:id="rId14"/>
    <p:sldId id="578" r:id="rId15"/>
    <p:sldId id="594" r:id="rId16"/>
    <p:sldId id="648" r:id="rId17"/>
    <p:sldId id="538" r:id="rId18"/>
    <p:sldId id="614" r:id="rId19"/>
    <p:sldId id="615" r:id="rId20"/>
    <p:sldId id="394" r:id="rId21"/>
    <p:sldId id="444" r:id="rId22"/>
    <p:sldId id="396" r:id="rId23"/>
    <p:sldId id="626" r:id="rId24"/>
    <p:sldId id="504" r:id="rId25"/>
    <p:sldId id="617" r:id="rId26"/>
    <p:sldId id="447" r:id="rId27"/>
    <p:sldId id="448" r:id="rId28"/>
    <p:sldId id="497" r:id="rId29"/>
    <p:sldId id="510" r:id="rId30"/>
    <p:sldId id="506" r:id="rId31"/>
    <p:sldId id="631" r:id="rId32"/>
    <p:sldId id="557" r:id="rId33"/>
    <p:sldId id="618" r:id="rId34"/>
    <p:sldId id="512" r:id="rId35"/>
    <p:sldId id="609" r:id="rId36"/>
    <p:sldId id="455" r:id="rId37"/>
    <p:sldId id="456" r:id="rId38"/>
    <p:sldId id="582" r:id="rId39"/>
    <p:sldId id="583" r:id="rId40"/>
    <p:sldId id="459" r:id="rId41"/>
    <p:sldId id="461" r:id="rId42"/>
    <p:sldId id="627" r:id="rId43"/>
    <p:sldId id="560" r:id="rId44"/>
    <p:sldId id="632" r:id="rId45"/>
    <p:sldId id="525" r:id="rId46"/>
    <p:sldId id="640" r:id="rId47"/>
    <p:sldId id="619" r:id="rId48"/>
    <p:sldId id="470" r:id="rId49"/>
    <p:sldId id="565" r:id="rId50"/>
    <p:sldId id="588" r:id="rId51"/>
    <p:sldId id="589" r:id="rId52"/>
    <p:sldId id="643" r:id="rId53"/>
    <p:sldId id="613" r:id="rId54"/>
    <p:sldId id="649" r:id="rId55"/>
    <p:sldId id="628" r:id="rId56"/>
    <p:sldId id="629" r:id="rId5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7" d="100"/>
          <a:sy n="67" d="100"/>
        </p:scale>
        <p:origin x="13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528301886792445"/>
          <c:y val="8.4180979826834635E-3"/>
        </c:manualLayout>
      </c:layout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Össz_jelentkezések!$B$1</c:f>
              <c:strCache>
                <c:ptCount val="1"/>
                <c:pt idx="0">
                  <c:v>Jelentkezők száma</c:v>
                </c:pt>
              </c:strCache>
            </c:strRef>
          </c:tx>
          <c:invertIfNegative val="0"/>
          <c:cat>
            <c:strRef>
              <c:f>Össz_jelentkezések!$A$2:$A$4</c:f>
              <c:strCache>
                <c:ptCount val="3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</c:strCache>
            </c:strRef>
          </c:cat>
          <c:val>
            <c:numRef>
              <c:f>Össz_jelentkezések!$B$2:$B$4</c:f>
              <c:numCache>
                <c:formatCode>General</c:formatCode>
                <c:ptCount val="3"/>
                <c:pt idx="0">
                  <c:v>357</c:v>
                </c:pt>
                <c:pt idx="1">
                  <c:v>500</c:v>
                </c:pt>
                <c:pt idx="2">
                  <c:v>498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955664"/>
        <c:axId val="223954488"/>
      </c:barChart>
      <c:catAx>
        <c:axId val="22395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3954488"/>
        <c:crosses val="autoZero"/>
        <c:auto val="1"/>
        <c:lblAlgn val="ctr"/>
        <c:lblOffset val="100"/>
        <c:noMultiLvlLbl val="0"/>
      </c:catAx>
      <c:valAx>
        <c:axId val="223954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955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Jelentkezések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száma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35359258158767892"/>
          <c:y val="1.964222862626141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Össz_jelentkezések!$C$1</c:f>
              <c:strCache>
                <c:ptCount val="1"/>
                <c:pt idx="0">
                  <c:v>Jelentkezések száma</c:v>
                </c:pt>
              </c:strCache>
            </c:strRef>
          </c:tx>
          <c:invertIfNegative val="0"/>
          <c:cat>
            <c:strRef>
              <c:f>Össz_jelentkezések!$A$2:$A$4</c:f>
              <c:strCache>
                <c:ptCount val="3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</c:strCache>
            </c:strRef>
          </c:cat>
          <c:val>
            <c:numRef>
              <c:f>Össz_jelentkezések!$C$2:$C$4</c:f>
              <c:numCache>
                <c:formatCode>General</c:formatCode>
                <c:ptCount val="3"/>
                <c:pt idx="0">
                  <c:v>622</c:v>
                </c:pt>
                <c:pt idx="1">
                  <c:v>979</c:v>
                </c:pt>
                <c:pt idx="2">
                  <c:v>1033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386024"/>
        <c:axId val="222682664"/>
      </c:barChart>
      <c:catAx>
        <c:axId val="162386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2682664"/>
        <c:crosses val="autoZero"/>
        <c:auto val="1"/>
        <c:lblAlgn val="ctr"/>
        <c:lblOffset val="100"/>
        <c:noMultiLvlLbl val="0"/>
      </c:catAx>
      <c:valAx>
        <c:axId val="222682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386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2F915-8F25-4A87-90C7-6B12595D69E7}" type="datetimeFigureOut">
              <a:rPr lang="hu-HU" smtClean="0"/>
              <a:pPr/>
              <a:t>2017.09.25.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ADF67-BB40-4BD3-BA73-FAA46E879E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88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82A02-9274-4110-BFFB-E9A3582D32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494C2-8745-4114-8E91-5CBD5172FF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23E8-4529-4C98-B317-06265EBD11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CD7B7-AD25-4C32-A34B-5DD1A96E29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C96AE-CD55-4955-AB9B-4412A0D32C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9FECC-D5D0-4756-8FAC-28A7B28437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0A29-E2AC-42A4-8CB1-DAD4D78C27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97FD2-A3D7-4D0B-961E-1590C1D8EB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18C0-746B-4D66-8AF1-60429B8BDB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49D8D-DF7F-4B07-B725-5563C66E49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0CFEA-19CD-44A1-8BEB-51DB3C289F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7B533DB-034A-4554-B6B4-5C22D102D8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hyperlink" Target="http://www.zrinyi-nyh.sulinet.hu/07_galeria/iskola/5.jpg" TargetMode="Externa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/>
          <p:cNvSpPr>
            <a:spLocks noGrp="1"/>
          </p:cNvSpPr>
          <p:nvPr>
            <p:ph type="title"/>
          </p:nvPr>
        </p:nvSpPr>
        <p:spPr>
          <a:xfrm>
            <a:off x="3132138" y="274638"/>
            <a:ext cx="5554662" cy="706090"/>
          </a:xfrm>
        </p:spPr>
        <p:txBody>
          <a:bodyPr/>
          <a:lstStyle/>
          <a:p>
            <a:pPr>
              <a:defRPr/>
            </a:pPr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</a:rPr>
              <a:t>Pályaválasztás 2018/19</a:t>
            </a:r>
          </a:p>
        </p:txBody>
      </p:sp>
      <p:sp>
        <p:nvSpPr>
          <p:cNvPr id="3075" name="Szöveg helye 3"/>
          <p:cNvSpPr>
            <a:spLocks noGrp="1"/>
          </p:cNvSpPr>
          <p:nvPr>
            <p:ph type="body" sz="half" idx="4294967295"/>
          </p:nvPr>
        </p:nvSpPr>
        <p:spPr>
          <a:xfrm>
            <a:off x="0" y="1341438"/>
            <a:ext cx="3008313" cy="4691062"/>
          </a:xfrm>
        </p:spPr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>
              <a:buFontTx/>
              <a:buNone/>
            </a:pPr>
            <a:endParaRPr lang="hu-HU" sz="4000" dirty="0" smtClean="0"/>
          </a:p>
          <a:p>
            <a:endParaRPr lang="hu-HU" sz="4000" dirty="0" smtClean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65" y="4617740"/>
            <a:ext cx="16478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9974"/>
            <a:ext cx="4379979" cy="32849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5" b="12912"/>
          <a:stretch/>
        </p:blipFill>
        <p:spPr>
          <a:xfrm>
            <a:off x="5508104" y="1096976"/>
            <a:ext cx="2736304" cy="271691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0100"/>
          <a:stretch/>
        </p:blipFill>
        <p:spPr>
          <a:xfrm>
            <a:off x="4123929" y="4366788"/>
            <a:ext cx="4720160" cy="249121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706090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Udva</a:t>
            </a:r>
            <a:r>
              <a:rPr lang="hu-HU" dirty="0" smtClean="0"/>
              <a:t>r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27" y="303399"/>
            <a:ext cx="4038600" cy="302895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68" y="3379399"/>
            <a:ext cx="4373827" cy="328037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Tartalom hely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9" y="4463120"/>
            <a:ext cx="3581701" cy="201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Nyíregyházi Zrínyi Ilona Gimnázium és Kollégium fénykép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5329"/>
            <a:ext cx="3815768" cy="28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152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948081"/>
          </a:xfrm>
        </p:spPr>
        <p:txBody>
          <a:bodyPr/>
          <a:lstStyle/>
          <a:p>
            <a:r>
              <a:rPr lang="hu-HU" dirty="0" smtClean="0"/>
              <a:t>Kollégiumok</a:t>
            </a:r>
            <a:endParaRPr lang="hu-HU" dirty="0"/>
          </a:p>
        </p:txBody>
      </p:sp>
      <p:pic>
        <p:nvPicPr>
          <p:cNvPr id="6" name="Picture 5" descr="Kép 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74638"/>
            <a:ext cx="3628147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7"/>
          <a:stretch/>
        </p:blipFill>
        <p:spPr>
          <a:xfrm>
            <a:off x="243272" y="1222719"/>
            <a:ext cx="4038600" cy="2587426"/>
          </a:xfrm>
        </p:spPr>
      </p:pic>
      <p:pic>
        <p:nvPicPr>
          <p:cNvPr id="9" name="Picture 2" descr="https://scontent.ftsr1-1.fna.fbcdn.net/v/t1.0-9/14192633_1173015509435710_5797463607089443811_n.jpg?oh=ee71beeec6168c3d1ac198387e1467cf&amp;oe=5884F17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9" b="36902"/>
          <a:stretch/>
        </p:blipFill>
        <p:spPr bwMode="auto">
          <a:xfrm>
            <a:off x="39846" y="4509120"/>
            <a:ext cx="4536504" cy="2232248"/>
          </a:xfrm>
          <a:prstGeom prst="rect">
            <a:avLst/>
          </a:prstGeom>
          <a:noFill/>
        </p:spPr>
      </p:pic>
      <p:pic>
        <p:nvPicPr>
          <p:cNvPr id="10" name="Picture 4" descr="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7"/>
          <a:stretch>
            <a:fillRect/>
          </a:stretch>
        </p:blipFill>
        <p:spPr bwMode="auto">
          <a:xfrm>
            <a:off x="4763244" y="3501008"/>
            <a:ext cx="41461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73047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7" t="2759" r="-7463" b="-2759"/>
          <a:stretch/>
        </p:blipFill>
        <p:spPr bwMode="auto">
          <a:xfrm>
            <a:off x="76974" y="153091"/>
            <a:ext cx="2016224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63" y="84925"/>
            <a:ext cx="1463158" cy="19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93" y="5262227"/>
            <a:ext cx="1827636" cy="14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32" y="0"/>
            <a:ext cx="1934649" cy="138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7879"/>
          <a:stretch/>
        </p:blipFill>
        <p:spPr bwMode="auto">
          <a:xfrm>
            <a:off x="76974" y="3434594"/>
            <a:ext cx="180022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1"/>
          <a:stretch/>
        </p:blipFill>
        <p:spPr bwMode="auto">
          <a:xfrm>
            <a:off x="7158911" y="1992603"/>
            <a:ext cx="2028825" cy="201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99" y="3167994"/>
            <a:ext cx="1804988" cy="193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6"/>
          <a:stretch/>
        </p:blipFill>
        <p:spPr bwMode="auto">
          <a:xfrm>
            <a:off x="3747259" y="3375059"/>
            <a:ext cx="1789173" cy="208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49" y="1405399"/>
            <a:ext cx="1682393" cy="188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17" y="48184"/>
            <a:ext cx="1674494" cy="234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zoology.unideb.hu/images/BartaZ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22" y="1427370"/>
            <a:ext cx="1457397" cy="19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Koncz teréz”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9"/>
          <a:stretch/>
        </p:blipFill>
        <p:spPr bwMode="auto">
          <a:xfrm>
            <a:off x="5494606" y="2375864"/>
            <a:ext cx="1945783" cy="25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Koós Pál”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 b="15006"/>
          <a:stretch/>
        </p:blipFill>
        <p:spPr bwMode="auto">
          <a:xfrm>
            <a:off x="7398103" y="3470598"/>
            <a:ext cx="174630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ál Kovács profilkép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r="21371"/>
          <a:stretch/>
        </p:blipFill>
        <p:spPr bwMode="auto">
          <a:xfrm>
            <a:off x="1989378" y="4805678"/>
            <a:ext cx="1847662" cy="19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nye.hu/nyelveszet/sites/www.nyf.hu.nyelveszet/files/Vegyes_kepek/PJ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 r="18638" b="33018"/>
          <a:stretch/>
        </p:blipFill>
        <p:spPr bwMode="auto">
          <a:xfrm>
            <a:off x="5480555" y="4977223"/>
            <a:ext cx="1791152" cy="15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éptalálat a következőre: „Székhelyi Edit”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9" b="50169"/>
          <a:stretch/>
        </p:blipFill>
        <p:spPr bwMode="auto">
          <a:xfrm>
            <a:off x="201756" y="5281111"/>
            <a:ext cx="1678480" cy="14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xternal.fbud5-1.fna.fbcdn.net/safe_image.php?d=AQA5Y2cBDOeLvz8d&amp;w=306&amp;h=306&amp;url=https%3A%2F%2Fwww.budapest-babszinhaz.hu%2Ftiny_mce%2Fuploaded%2Fmara-semmi.jpg&amp;cfs=1&amp;sx=105&amp;sy=0&amp;sw=477&amp;sh=477&amp;_nc_hash=AQDvhK18huxpjmg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07" y="147623"/>
            <a:ext cx="1738585" cy="173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éptalálat a következőre: „lutter imre”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1441" b="60722"/>
          <a:stretch/>
        </p:blipFill>
        <p:spPr bwMode="auto">
          <a:xfrm>
            <a:off x="4470531" y="5234794"/>
            <a:ext cx="1431074" cy="164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09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4008" y="404664"/>
            <a:ext cx="4042792" cy="1152128"/>
          </a:xfrm>
        </p:spPr>
        <p:txBody>
          <a:bodyPr/>
          <a:lstStyle/>
          <a:p>
            <a:pPr eaLnBrk="1" hangingPunct="1"/>
            <a:r>
              <a:rPr lang="hu-HU" dirty="0" smtClean="0"/>
              <a:t> Iskolánk számokban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51520" y="476672"/>
            <a:ext cx="4104456" cy="5649491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Osztályok száma:       19</a:t>
            </a:r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Tanulók száma:620</a:t>
            </a:r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Kollégisták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száma:200</a:t>
            </a: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Tanárok száma:71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lain" startAt="22"/>
              <a:defRPr/>
            </a:pPr>
            <a:endParaRPr lang="hu-HU" dirty="0" smtClean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3" y="1978270"/>
            <a:ext cx="3711633" cy="3769822"/>
          </a:xfrm>
          <a:prstGeom prst="rect">
            <a:avLst/>
          </a:prstGeom>
        </p:spPr>
      </p:pic>
      <p:pic>
        <p:nvPicPr>
          <p:cNvPr id="10" name="Tartalom hely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2"/>
          <a:stretch/>
        </p:blipFill>
        <p:spPr bwMode="auto">
          <a:xfrm>
            <a:off x="863046" y="3301417"/>
            <a:ext cx="2881404" cy="29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/>
          <p:cNvSpPr/>
          <p:nvPr/>
        </p:nvSpPr>
        <p:spPr>
          <a:xfrm>
            <a:off x="3744450" y="5877272"/>
            <a:ext cx="3347830" cy="670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Kertész Luca és Takács Réka fotói</a:t>
            </a:r>
            <a:endParaRPr lang="hu-HU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/>
          <a:lstStyle/>
          <a:p>
            <a:r>
              <a:rPr lang="hu-HU" dirty="0" smtClean="0"/>
              <a:t>Tanulmányi mutatók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6525343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Év végi átlag: 4,41</a:t>
            </a: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 Érettségi átlag:4,34</a:t>
            </a: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 Emelt szinten érettségizettek: 124 fő</a:t>
            </a: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Kitűnők aránya: 11%</a:t>
            </a: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Egyetemi felvételi:90%</a:t>
            </a:r>
          </a:p>
          <a:p>
            <a:pPr>
              <a:defRPr/>
            </a:pPr>
            <a:r>
              <a:rPr lang="hu-HU" dirty="0" smtClean="0"/>
              <a:t>Bukásmentes iskola!</a:t>
            </a:r>
          </a:p>
          <a:p>
            <a:pPr marL="0" indent="0">
              <a:buNone/>
              <a:defRPr/>
            </a:pPr>
            <a:endParaRPr lang="hu-HU" dirty="0"/>
          </a:p>
        </p:txBody>
      </p:sp>
      <p:pic>
        <p:nvPicPr>
          <p:cNvPr id="5" name="Picture 2" descr="http://zrinyinyh.hu/08_galeria/2012/iskolam_foto/images/kepnagy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312368" cy="441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4" t="21688" r="4885" b="6255"/>
          <a:stretch/>
        </p:blipFill>
        <p:spPr>
          <a:xfrm>
            <a:off x="551460" y="3789040"/>
            <a:ext cx="3660500" cy="30418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0" y="1484784"/>
            <a:ext cx="3131840" cy="3168352"/>
          </a:xfrm>
        </p:spPr>
        <p:txBody>
          <a:bodyPr/>
          <a:lstStyle/>
          <a:p>
            <a:r>
              <a:rPr lang="hu-HU" sz="4000" dirty="0" smtClean="0"/>
              <a:t>Nyelv-</a:t>
            </a:r>
            <a:br>
              <a:rPr lang="hu-HU" sz="4000" dirty="0" smtClean="0"/>
            </a:br>
            <a:r>
              <a:rPr lang="hu-HU" sz="4000" dirty="0" smtClean="0"/>
              <a:t>vizsgával rendelkező tanulók aránya %-ban</a:t>
            </a:r>
            <a:endParaRPr lang="hu-HU" sz="4000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1" t="22078" r="3757" b="3896"/>
          <a:stretch/>
        </p:blipFill>
        <p:spPr>
          <a:xfrm>
            <a:off x="3131840" y="1475853"/>
            <a:ext cx="5396124" cy="4805923"/>
          </a:xfrm>
          <a:prstGeom prst="rect">
            <a:avLst/>
          </a:prstGeom>
        </p:spPr>
      </p:pic>
      <p:pic>
        <p:nvPicPr>
          <p:cNvPr id="5" name="Picture 2" descr="https://scontent.fbud5-1.fna.fbcdn.net/v/t1.0-0/c45.0.200.200/p200x200/18157294_1899743010241736_4655807925849007547_n.jpg?oh=65671568f132b2bbbc12784f40f27e11&amp;oe=5A50C2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166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04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396899"/>
              </p:ext>
            </p:extLst>
          </p:nvPr>
        </p:nvGraphicFramePr>
        <p:xfrm>
          <a:off x="395536" y="-13502"/>
          <a:ext cx="6984776" cy="6776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1017"/>
                <a:gridCol w="2555607"/>
                <a:gridCol w="1368152"/>
              </a:tblGrid>
              <a:tr h="685407">
                <a:tc>
                  <a:txBody>
                    <a:bodyPr/>
                    <a:lstStyle/>
                    <a:p>
                      <a:r>
                        <a:rPr lang="hu-HU" dirty="0" smtClean="0"/>
                        <a:t>Képzési terület</a:t>
                      </a:r>
                      <a:endParaRPr lang="hu-HU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Felvett diákok száma</a:t>
                      </a:r>
                      <a:endParaRPr lang="hu-HU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Sorrend</a:t>
                      </a:r>
                      <a:endParaRPr lang="hu-HU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Agrár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6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Bölcsészettudomány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smtClean="0">
                          <a:solidFill>
                            <a:srgbClr val="FF0000"/>
                          </a:solidFill>
                        </a:rPr>
                        <a:t>4.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Informatika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10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Jogi és igazgatási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13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Gazdaságtudományok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1.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</a:tr>
              <a:tr h="685407">
                <a:tc>
                  <a:txBody>
                    <a:bodyPr/>
                    <a:lstStyle/>
                    <a:p>
                      <a:r>
                        <a:rPr lang="hu-HU" b="1" dirty="0" smtClean="0"/>
                        <a:t>Közigazgatási, rendészeti,katonai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4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Műszaki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1.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Művészeti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0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Művészetközvetítés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0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Orvos-és egészségtudomány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3.</a:t>
                      </a:r>
                      <a:endParaRPr lang="hu-HU" b="1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Pedagógus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9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Sporttudomány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5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Társadalomtudomány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4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  <a:tr h="39710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Természettudomány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smtClean="0"/>
                        <a:t>1</a:t>
                      </a:r>
                      <a:endParaRPr lang="hu-HU" b="1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ctr"/>
                      <a:endParaRPr lang="hu-HU" b="1" dirty="0"/>
                    </a:p>
                  </a:txBody>
                  <a:tcPr marL="137160" marR="1371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751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Kompetenciamérés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Matematika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2" descr="http://zrinyinyh.hu/01_iskola/kompetencia2016/image007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405181"/>
            <a:ext cx="4245868" cy="33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 hely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Szövegértéi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 descr="http://zrinyinyh.hu/01_iskola/kompetencia2016/image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77" y="2461278"/>
            <a:ext cx="4114560" cy="32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</p:spPr>
        <p:txBody>
          <a:bodyPr/>
          <a:lstStyle/>
          <a:p>
            <a:r>
              <a:rPr lang="hu-HU" dirty="0" smtClean="0"/>
              <a:t>Személyi feltételek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0" y="2276872"/>
            <a:ext cx="3275856" cy="3849291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1 fő kutatótanár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13 fő mester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24 minősített pedagógus II.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7 szakértő-szaktanácsadó</a:t>
            </a:r>
          </a:p>
        </p:txBody>
      </p:sp>
      <p:pic>
        <p:nvPicPr>
          <p:cNvPr id="6" name="Picture 2" descr="https://scontent.ftsr1-2.fna.fbcdn.net/v/t34.0-12/18155227_1358253357594228_1946351111_n.jpg?oh=33990f596fbd4ccf850c8ce0982df9bc&amp;oe=593772D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3"/>
            <a:ext cx="5948883" cy="39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hu-HU" dirty="0" smtClean="0"/>
              <a:t>Speciális szakirányok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Tanulásmódszertan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Önismeret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Iskolapszichológus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Mentortanárok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Pénzügyi és vállalkozói ismeretek</a:t>
            </a:r>
          </a:p>
          <a:p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Diákrelax</a:t>
            </a: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Pályázatok</a:t>
            </a:r>
          </a:p>
          <a:p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11" y="369264"/>
            <a:ext cx="3983637" cy="2987728"/>
          </a:xfrm>
        </p:spPr>
      </p:pic>
      <p:pic>
        <p:nvPicPr>
          <p:cNvPr id="8" name="Tartalom hely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3931695" cy="29487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3024336" cy="634082"/>
          </a:xfrm>
        </p:spPr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100. tanév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8" descr="P104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3"/>
          <a:stretch>
            <a:fillRect/>
          </a:stretch>
        </p:blipFill>
        <p:spPr bwMode="auto">
          <a:xfrm>
            <a:off x="5076056" y="188640"/>
            <a:ext cx="3384376" cy="181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5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436722" cy="26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zrinyinyh.hu/01_iskola/tortenet_elemei/image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312368" cy="2376264"/>
          </a:xfrm>
          <a:prstGeom prst="rect">
            <a:avLst/>
          </a:prstGeom>
          <a:noFill/>
        </p:spPr>
      </p:pic>
      <p:pic>
        <p:nvPicPr>
          <p:cNvPr id="10" name="Picture 6" descr="http://zrinyinyh.hu/01_iskola/tortenet_elemei/image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5"/>
            <a:ext cx="3244360" cy="2304256"/>
          </a:xfrm>
          <a:prstGeom prst="rect">
            <a:avLst/>
          </a:prstGeom>
          <a:noFill/>
        </p:spPr>
      </p:pic>
      <p:pic>
        <p:nvPicPr>
          <p:cNvPr id="11" name="Picture 4" descr="http://zrinyinyh.hu/01_iskola/tortenet_elemei/image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53136"/>
            <a:ext cx="2533650" cy="181927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5163" cy="1143000"/>
          </a:xfrm>
        </p:spPr>
        <p:txBody>
          <a:bodyPr/>
          <a:lstStyle/>
          <a:p>
            <a:r>
              <a:rPr lang="hu-HU" smtClean="0"/>
              <a:t>Tárgyi feltételek</a:t>
            </a:r>
          </a:p>
        </p:txBody>
      </p:sp>
      <p:sp>
        <p:nvSpPr>
          <p:cNvPr id="11268" name="Tartalom hely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marL="514350" indent="-514350">
              <a:buFontTx/>
              <a:buNone/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Szaktantermek:</a:t>
            </a:r>
          </a:p>
          <a:p>
            <a:pPr marL="514350" indent="-514350"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kémia,</a:t>
            </a:r>
          </a:p>
          <a:p>
            <a:pPr>
              <a:buFontTx/>
              <a:buNone/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fizika,biológia,</a:t>
            </a: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5 informatika(2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Xclass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),</a:t>
            </a:r>
          </a:p>
          <a:p>
            <a:pPr>
              <a:defRPr/>
            </a:pPr>
            <a:r>
              <a:rPr lang="hu-HU" smtClean="0">
                <a:solidFill>
                  <a:schemeClr val="accent6">
                    <a:lumMod val="75000"/>
                  </a:schemeClr>
                </a:solidFill>
              </a:rPr>
              <a:t>22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interaktív</a:t>
            </a:r>
          </a:p>
          <a:p>
            <a:pPr>
              <a:buFontTx/>
              <a:buNone/>
              <a:defRPr/>
            </a:pP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ábla </a:t>
            </a: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Tornatermek</a:t>
            </a: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Rajzterem</a:t>
            </a: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Művészeti műhely</a:t>
            </a:r>
          </a:p>
          <a:p>
            <a:pPr>
              <a:defRPr/>
            </a:pP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zöveg helye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3851275" cy="46037"/>
          </a:xfrm>
        </p:spPr>
        <p:txBody>
          <a:bodyPr/>
          <a:lstStyle/>
          <a:p>
            <a:pPr>
              <a:buFontTx/>
              <a:buNone/>
            </a:pPr>
            <a:endParaRPr lang="hu-HU" smtClean="0"/>
          </a:p>
          <a:p>
            <a:endParaRPr lang="hu-HU" smtClean="0"/>
          </a:p>
        </p:txBody>
      </p:sp>
      <p:pic>
        <p:nvPicPr>
          <p:cNvPr id="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72" y="275710"/>
            <a:ext cx="396101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TÁMOP-os kémia k épek\Photo0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10" y="3501008"/>
            <a:ext cx="3960877" cy="296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3000" cy="1143000"/>
          </a:xfrm>
        </p:spPr>
        <p:txBody>
          <a:bodyPr/>
          <a:lstStyle/>
          <a:p>
            <a:r>
              <a:rPr lang="hu-HU" smtClean="0"/>
              <a:t>Rajzterem</a:t>
            </a:r>
          </a:p>
        </p:txBody>
      </p:sp>
      <p:pic>
        <p:nvPicPr>
          <p:cNvPr id="13315" name="Picture 2" descr="D:\DCIM\102SSCAM\SSA4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613"/>
            <a:ext cx="379095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E:\rajzterem\SSA421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03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E:\rajzterem\SSA42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6295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" y="4402211"/>
            <a:ext cx="3126734" cy="24557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763" cy="1143000"/>
          </a:xfrm>
        </p:spPr>
        <p:txBody>
          <a:bodyPr/>
          <a:lstStyle/>
          <a:p>
            <a:r>
              <a:rPr lang="hu-HU" smtClean="0"/>
              <a:t>Művészeti műhely</a:t>
            </a:r>
          </a:p>
        </p:txBody>
      </p:sp>
      <p:pic>
        <p:nvPicPr>
          <p:cNvPr id="14339" name="Picture 4" descr="C:\Users\Ibolya\Desktop\nyolc)\SSA4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12875"/>
            <a:ext cx="3744912" cy="2808288"/>
          </a:xfrm>
          <a:noFill/>
        </p:spPr>
      </p:pic>
      <p:pic>
        <p:nvPicPr>
          <p:cNvPr id="14340" name="Picture 5" descr="C:\Users\Ibolya\Desktop\nyolc)\SSA4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r="23837"/>
          <a:stretch>
            <a:fillRect/>
          </a:stretch>
        </p:blipFill>
        <p:spPr bwMode="auto">
          <a:xfrm>
            <a:off x="5944725" y="476672"/>
            <a:ext cx="2300849" cy="318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D:\DCIM\102SSCAM\SSA4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8400" y="-46863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 descr="E:\pps\Horváth Linda - Képzőművészet\SSA418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08500"/>
            <a:ext cx="27844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38" y="3933056"/>
            <a:ext cx="3509970" cy="26324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8580"/>
            <a:ext cx="9144000" cy="1143000"/>
          </a:xfrm>
        </p:spPr>
        <p:txBody>
          <a:bodyPr>
            <a:normAutofit/>
          </a:bodyPr>
          <a:lstStyle/>
          <a:p>
            <a:r>
              <a:rPr lang="hu-HU" sz="4000" dirty="0" smtClean="0"/>
              <a:t>Új könyvtárral gyarapodtunk</a:t>
            </a:r>
            <a:endParaRPr lang="hu-HU" sz="4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9" y="1052736"/>
            <a:ext cx="7380902" cy="5528661"/>
          </a:xfrm>
        </p:spPr>
      </p:pic>
      <p:sp>
        <p:nvSpPr>
          <p:cNvPr id="3" name="Téglalap 2"/>
          <p:cNvSpPr/>
          <p:nvPr/>
        </p:nvSpPr>
        <p:spPr>
          <a:xfrm>
            <a:off x="7596336" y="3789040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2016-os báli bevételből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7283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860032" y="274638"/>
            <a:ext cx="3826768" cy="922114"/>
          </a:xfrm>
        </p:spPr>
        <p:txBody>
          <a:bodyPr/>
          <a:lstStyle/>
          <a:p>
            <a:r>
              <a:rPr lang="hu-HU" sz="4000" dirty="0" smtClean="0"/>
              <a:t>Sportolási lehetőségek</a:t>
            </a:r>
            <a:endParaRPr lang="hu-HU" sz="40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584171" cy="3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Ibolya\AppData\Local\Temp\Rar$DI05.633\P1060593_res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31686"/>
            <a:ext cx="3768418" cy="282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http://zrinyinyh.hu/08_galeria/2012/iskolam_foto/images/kepnagy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9"/>
          <a:stretch>
            <a:fillRect/>
          </a:stretch>
        </p:blipFill>
        <p:spPr bwMode="auto">
          <a:xfrm>
            <a:off x="467544" y="332656"/>
            <a:ext cx="3312368" cy="35811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hu-HU" dirty="0" smtClean="0"/>
              <a:t>Konditerem</a:t>
            </a:r>
            <a:endParaRPr lang="hu-HU" dirty="0"/>
          </a:p>
        </p:txBody>
      </p:sp>
      <p:pic>
        <p:nvPicPr>
          <p:cNvPr id="79874" name="Picture 2" descr="http://www.nyiregyhaza.hu/data/news5_kepekpro/categories/2851/2/1444401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/>
          <a:stretch>
            <a:fillRect/>
          </a:stretch>
        </p:blipFill>
        <p:spPr bwMode="auto">
          <a:xfrm>
            <a:off x="395536" y="1340768"/>
            <a:ext cx="4105449" cy="2186981"/>
          </a:xfrm>
          <a:prstGeom prst="rect">
            <a:avLst/>
          </a:prstGeom>
          <a:noFill/>
        </p:spPr>
      </p:pic>
      <p:pic>
        <p:nvPicPr>
          <p:cNvPr id="79876" name="Picture 4" descr="http://www.nyiregyhaza.hu/data/news5_kepekpro/categories/2851/2/1444401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/>
          <a:stretch>
            <a:fillRect/>
          </a:stretch>
        </p:blipFill>
        <p:spPr bwMode="auto">
          <a:xfrm>
            <a:off x="251520" y="4149080"/>
            <a:ext cx="4464496" cy="2462624"/>
          </a:xfrm>
          <a:prstGeom prst="rect">
            <a:avLst/>
          </a:prstGeom>
          <a:noFill/>
        </p:spPr>
      </p:pic>
      <p:pic>
        <p:nvPicPr>
          <p:cNvPr id="79878" name="Picture 6" descr="http://www.nyiregyhaza.hu/data/news5_kepekpro/categories/2851/2/1444401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/>
          <a:stretch>
            <a:fillRect/>
          </a:stretch>
        </p:blipFill>
        <p:spPr bwMode="auto">
          <a:xfrm>
            <a:off x="4838544" y="1268760"/>
            <a:ext cx="4305456" cy="3411117"/>
          </a:xfrm>
          <a:prstGeom prst="rect">
            <a:avLst/>
          </a:prstGeom>
          <a:noFill/>
        </p:spPr>
      </p:pic>
      <p:pic>
        <p:nvPicPr>
          <p:cNvPr id="79880" name="Picture 8" descr="http://zrinyinyh.hu/08_galeria/2015/konditerem/images/kepnagy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7" b="27850"/>
          <a:stretch>
            <a:fillRect/>
          </a:stretch>
        </p:blipFill>
        <p:spPr bwMode="auto">
          <a:xfrm>
            <a:off x="4788024" y="4941168"/>
            <a:ext cx="4176464" cy="15293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Pedagógiai küldetésünk</a:t>
            </a:r>
          </a:p>
        </p:txBody>
      </p:sp>
      <p:sp>
        <p:nvSpPr>
          <p:cNvPr id="18435" name="Tartalom helye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Tehetséggondozás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Esélyegyenlőség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Nyelvoktatás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Testi-lelki egészség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Partnerség és nyitottság</a:t>
            </a:r>
          </a:p>
          <a:p>
            <a:pPr>
              <a:buFontTx/>
              <a:buNone/>
            </a:pPr>
            <a:endParaRPr lang="hu-HU" dirty="0" smtClean="0"/>
          </a:p>
          <a:p>
            <a:endParaRPr lang="hu-HU" dirty="0" smtClean="0"/>
          </a:p>
        </p:txBody>
      </p:sp>
      <p:pic>
        <p:nvPicPr>
          <p:cNvPr id="18437" name="Picture 3" descr="E:\évzáróra\művészeti fesztivál\P1060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8" b="13953"/>
          <a:stretch>
            <a:fillRect/>
          </a:stretch>
        </p:blipFill>
        <p:spPr bwMode="auto">
          <a:xfrm>
            <a:off x="468313" y="4292600"/>
            <a:ext cx="41290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scontent-fra3-1.xx.fbcdn.net/hphotos-xft1/v/t1.0-9/936653_778024618949570_4587550981868596628_n.jpg?oh=52c088afa550cc4f54c7341e585446fe&amp;oe=560005C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73171"/>
            <a:ext cx="3631952" cy="2723964"/>
          </a:xfrm>
          <a:prstGeom prst="rect">
            <a:avLst/>
          </a:prstGeom>
          <a:noFill/>
        </p:spPr>
      </p:pic>
      <p:pic>
        <p:nvPicPr>
          <p:cNvPr id="9" name="Picture 8" descr="https://scontent-ams2-1.xx.fbcdn.net/hphotos-xat1/v/l/t1.0-9/11156402_833569603395071_3760511874752507198_n.jpg?oh=84b256b242ba7b67c3900e690095145a&amp;oe=562C8D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2" t="6300" r="8548" b="17051"/>
          <a:stretch>
            <a:fillRect/>
          </a:stretch>
        </p:blipFill>
        <p:spPr bwMode="auto">
          <a:xfrm>
            <a:off x="5868144" y="4292600"/>
            <a:ext cx="1925398" cy="215803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4392612" cy="1143000"/>
          </a:xfrm>
        </p:spPr>
        <p:txBody>
          <a:bodyPr/>
          <a:lstStyle/>
          <a:p>
            <a:r>
              <a:rPr lang="hu-HU" sz="3600" dirty="0" err="1" smtClean="0"/>
              <a:t>I.Tehetségprogram</a:t>
            </a:r>
            <a:endParaRPr lang="hu-HU" sz="3600" dirty="0" smtClean="0"/>
          </a:p>
        </p:txBody>
      </p:sp>
      <p:sp>
        <p:nvSpPr>
          <p:cNvPr id="19459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</a:rPr>
              <a:t>Tevékenységi területek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Tehetség azonosítása</a:t>
            </a:r>
          </a:p>
          <a:p>
            <a:pPr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2.Tehetségsegítés</a:t>
            </a:r>
          </a:p>
          <a:p>
            <a:pPr marL="514350" indent="-514350"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3.Tehetség tanácsadás</a:t>
            </a:r>
          </a:p>
          <a:p>
            <a:pPr>
              <a:buFontTx/>
              <a:buNone/>
            </a:pP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</a:rPr>
              <a:t>Tevékenységi formák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Mérések(évfolyam mérések)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Szakkörök,versenyek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Nagyrendezvények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285413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94578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79" y="332656"/>
            <a:ext cx="464132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artalom helye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Tehetségazonosítás</a:t>
            </a:r>
          </a:p>
        </p:txBody>
      </p:sp>
      <p:sp>
        <p:nvSpPr>
          <p:cNvPr id="59394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A 9.évfolyam mérése</a:t>
            </a: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Anyanyelv</a:t>
            </a: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Matematika</a:t>
            </a: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Motiváció</a:t>
            </a:r>
          </a:p>
          <a:p>
            <a:pPr eaLnBrk="1" hangingPunct="1"/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Eredmények alapján felzárkóztatás vagy tehetséggondozás</a:t>
            </a:r>
          </a:p>
        </p:txBody>
      </p:sp>
      <p:sp>
        <p:nvSpPr>
          <p:cNvPr id="5" name="Lefelé nyíl 4"/>
          <p:cNvSpPr/>
          <p:nvPr/>
        </p:nvSpPr>
        <p:spPr>
          <a:xfrm>
            <a:off x="2051720" y="3717032"/>
            <a:ext cx="217488" cy="431800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4716463" y="2420938"/>
            <a:ext cx="2735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6"/>
          <a:stretch/>
        </p:blipFill>
        <p:spPr bwMode="auto">
          <a:xfrm>
            <a:off x="4648200" y="2414471"/>
            <a:ext cx="4038600" cy="230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04664"/>
            <a:ext cx="4211960" cy="1224136"/>
          </a:xfrm>
        </p:spPr>
        <p:txBody>
          <a:bodyPr/>
          <a:lstStyle/>
          <a:p>
            <a:r>
              <a:rPr lang="hu-HU" dirty="0" smtClean="0"/>
              <a:t>Tehetségkutató versenyek</a:t>
            </a:r>
            <a:endParaRPr lang="hu-HU" dirty="0"/>
          </a:p>
        </p:txBody>
      </p:sp>
      <p:pic>
        <p:nvPicPr>
          <p:cNvPr id="5" name="Picture 4" descr="Nyíregyházi Zrínyi Ilona Gimnázium és Kollégium fényképe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05"/>
          <a:stretch/>
        </p:blipFill>
        <p:spPr bwMode="auto">
          <a:xfrm>
            <a:off x="4669160" y="1268760"/>
            <a:ext cx="4038600" cy="4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0" y="234888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Referenciánk</a:t>
            </a:r>
            <a:endParaRPr lang="hu-HU" dirty="0"/>
          </a:p>
        </p:txBody>
      </p:sp>
      <p:pic>
        <p:nvPicPr>
          <p:cNvPr id="2050" name="Picture 2" descr="https://www.kelet.hu/2017/09/marka-szabolcs-visszatert-egykori-iskola-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68789" y="1600200"/>
            <a:ext cx="30154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A Zrínyi, Tanáraink és Osztálytársaink adták a szárnyakat nekünk hogy álmainkat kergethessük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!”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Márka Szabolcs, a Columbia Egyetem professzora, LIGO</a:t>
            </a:r>
          </a:p>
          <a:p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7816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18112" y="274638"/>
            <a:ext cx="4674368" cy="706090"/>
          </a:xfrm>
        </p:spPr>
        <p:txBody>
          <a:bodyPr/>
          <a:lstStyle/>
          <a:p>
            <a:r>
              <a:rPr lang="hu-HU" sz="4000" dirty="0" smtClean="0"/>
              <a:t>Tehetséggondozás szakkörökön</a:t>
            </a:r>
            <a:endParaRPr lang="hu-HU" sz="4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98385"/>
            <a:ext cx="3803915" cy="2852936"/>
          </a:xfrm>
          <a:prstGeom prst="rect">
            <a:avLst/>
          </a:prstGeom>
        </p:spPr>
      </p:pic>
      <p:pic>
        <p:nvPicPr>
          <p:cNvPr id="12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1" y="476672"/>
            <a:ext cx="3462536" cy="2596902"/>
          </a:xfrm>
          <a:prstGeom prst="rect">
            <a:avLst/>
          </a:prstGeom>
        </p:spPr>
      </p:pic>
      <p:pic>
        <p:nvPicPr>
          <p:cNvPr id="13" name="Picture 4" descr="http://zrinyinyh.hu/06_hirek/2016_tanev/plakat/plakat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4292" r="6533" b="19146"/>
          <a:stretch/>
        </p:blipFill>
        <p:spPr bwMode="auto">
          <a:xfrm>
            <a:off x="4788024" y="1484784"/>
            <a:ext cx="3812084" cy="4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3" y="1196752"/>
            <a:ext cx="4064000" cy="304800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85800"/>
            <a:ext cx="9144000" cy="1143000"/>
          </a:xfrm>
        </p:spPr>
        <p:txBody>
          <a:bodyPr>
            <a:normAutofit/>
          </a:bodyPr>
          <a:lstStyle/>
          <a:p>
            <a:r>
              <a:rPr lang="hu-HU" sz="4000" dirty="0" smtClean="0"/>
              <a:t>Szakköreink - Merj a jövőbe nézni!</a:t>
            </a:r>
            <a:endParaRPr lang="hu-HU" sz="4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30141" y="3262082"/>
            <a:ext cx="4038600" cy="3027440"/>
          </a:xfrm>
        </p:spPr>
      </p:pic>
      <p:sp>
        <p:nvSpPr>
          <p:cNvPr id="8" name="Tartalom hely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NTP-KKI-16-0295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Tisza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suzsanna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http://zrinyinyh.hu/06_hirek/2016_tanev/merj_a_jovobe_nezni2/images/kepnagy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13" y="4365104"/>
            <a:ext cx="3059559" cy="229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3337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Aktív versenyeztetés</a:t>
            </a:r>
            <a:endParaRPr lang="hu-HU" dirty="0"/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OKTV helyezettjeink</a:t>
            </a:r>
          </a:p>
          <a:p>
            <a:pPr marL="0" indent="0">
              <a:buNone/>
            </a:pP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http://zrinyinyh.hu/06_hirek/2016_tanev/konyvtar_avato/images/kepnagy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9" t="3150" b="44876"/>
          <a:stretch/>
        </p:blipFill>
        <p:spPr bwMode="auto">
          <a:xfrm>
            <a:off x="827584" y="1963848"/>
            <a:ext cx="3546806" cy="41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zrinyinyh.hu/06_hirek/2016_tanev/elismeresek/kep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b="22500"/>
          <a:stretch/>
        </p:blipFill>
        <p:spPr bwMode="auto">
          <a:xfrm>
            <a:off x="5004048" y="1478824"/>
            <a:ext cx="3682752" cy="46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hu-HU" dirty="0" err="1" smtClean="0"/>
              <a:t>JuniorTempleton</a:t>
            </a:r>
            <a:r>
              <a:rPr lang="hu-HU" dirty="0" smtClean="0"/>
              <a:t> </a:t>
            </a:r>
            <a:r>
              <a:rPr lang="hu-HU" dirty="0" err="1" smtClean="0"/>
              <a:t>Fellow</a:t>
            </a:r>
            <a:endParaRPr lang="hu-HU" dirty="0"/>
          </a:p>
        </p:txBody>
      </p:sp>
      <p:pic>
        <p:nvPicPr>
          <p:cNvPr id="4" name="Picture 2" descr="http://www.nyiregyhaza.hu/data/news_kepekpro/categories/14580/2/1458126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5"/>
          <a:stretch>
            <a:fillRect/>
          </a:stretch>
        </p:blipFill>
        <p:spPr bwMode="auto">
          <a:xfrm>
            <a:off x="2483768" y="1340768"/>
            <a:ext cx="4134996" cy="521760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11960" y="620688"/>
            <a:ext cx="4474840" cy="2448272"/>
          </a:xfrm>
        </p:spPr>
        <p:txBody>
          <a:bodyPr/>
          <a:lstStyle/>
          <a:p>
            <a:r>
              <a:rPr lang="hu-HU" sz="4000" dirty="0" smtClean="0"/>
              <a:t>Tehetségeink bemutatkozása nagy-</a:t>
            </a:r>
            <a:br>
              <a:rPr lang="hu-HU" sz="4000" dirty="0" smtClean="0"/>
            </a:br>
            <a:r>
              <a:rPr lang="hu-HU" sz="4000" dirty="0" smtClean="0"/>
              <a:t>rendezvényeinken</a:t>
            </a:r>
            <a:endParaRPr lang="hu-HU" sz="4000" dirty="0"/>
          </a:p>
        </p:txBody>
      </p:sp>
      <p:pic>
        <p:nvPicPr>
          <p:cNvPr id="8194" name="Picture 2" descr="http://zrinyinyh.hu/08_galeria/2015/tanevzaro_gala/images/kepnagy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4"/>
          <a:stretch>
            <a:fillRect/>
          </a:stretch>
        </p:blipFill>
        <p:spPr bwMode="auto">
          <a:xfrm>
            <a:off x="611560" y="188640"/>
            <a:ext cx="2143782" cy="3984033"/>
          </a:xfrm>
          <a:prstGeom prst="rect">
            <a:avLst/>
          </a:prstGeom>
          <a:noFill/>
        </p:spPr>
      </p:pic>
      <p:pic>
        <p:nvPicPr>
          <p:cNvPr id="8196" name="Picture 4" descr="http://zrinyinyh.hu/08_galeria/2015/tanevzaro_gala/images/kepnagy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5"/>
          <a:stretch>
            <a:fillRect/>
          </a:stretch>
        </p:blipFill>
        <p:spPr bwMode="auto">
          <a:xfrm>
            <a:off x="3419872" y="3429000"/>
            <a:ext cx="5340424" cy="2806743"/>
          </a:xfrm>
          <a:prstGeom prst="rect">
            <a:avLst/>
          </a:prstGeom>
          <a:noFill/>
        </p:spPr>
      </p:pic>
      <p:pic>
        <p:nvPicPr>
          <p:cNvPr id="7" name="Picture 2" descr="https://scontent-lhr3-1.xx.fbcdn.net/t31.0-8/13308333_1755965801286125_5467872077410657712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40601" r="18394"/>
          <a:stretch/>
        </p:blipFill>
        <p:spPr bwMode="auto">
          <a:xfrm>
            <a:off x="395536" y="4365104"/>
            <a:ext cx="2654568" cy="22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r>
              <a:rPr lang="hu-HU" dirty="0" smtClean="0"/>
              <a:t>Projektszemlélet</a:t>
            </a:r>
            <a:endParaRPr lang="hu-HU" dirty="0"/>
          </a:p>
        </p:txBody>
      </p:sp>
      <p:pic>
        <p:nvPicPr>
          <p:cNvPr id="2050" name="Picture 2" descr="http://zrinyinyh.hu/08_galeria/2016/thanksgiving/images/kepnagy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7" y="1800872"/>
            <a:ext cx="4341674" cy="325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zrinyinyh.hu/08_galeria/2016/thanksgiving/images/kepnagy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0160" r="3611" b="44560"/>
          <a:stretch/>
        </p:blipFill>
        <p:spPr bwMode="auto">
          <a:xfrm>
            <a:off x="4671491" y="1124744"/>
            <a:ext cx="407359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zrinyinyh.hu/08_galeria/2016/thanksgiving/images/kepnagy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70" y="3429000"/>
            <a:ext cx="3596216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332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002587" cy="1081088"/>
          </a:xfrm>
        </p:spPr>
        <p:txBody>
          <a:bodyPr/>
          <a:lstStyle/>
          <a:p>
            <a:pPr eaLnBrk="1" hangingPunct="1"/>
            <a:r>
              <a:rPr lang="hu-HU" sz="3200" dirty="0" err="1" smtClean="0"/>
              <a:t>II.Esélyegyenlőség</a:t>
            </a:r>
            <a:endParaRPr lang="hu-HU" sz="32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/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Érzékenyítés</a:t>
            </a:r>
          </a:p>
          <a:p>
            <a:pPr eaLnBrk="1" hangingPunct="1"/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5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</p:spPr>
        <p:txBody>
          <a:bodyPr/>
          <a:lstStyle/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Arany János Tehetséggondozó Program</a:t>
            </a: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2000-től</a:t>
            </a: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22 iskola és kollégium</a:t>
            </a:r>
          </a:p>
          <a:p>
            <a:pPr eaLnBrk="1" hangingPunct="1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Évente pályázni kell</a:t>
            </a:r>
          </a:p>
          <a:p>
            <a:pPr eaLnBrk="1" hangingPunct="1">
              <a:buFontTx/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(Kiírás:szept.12.)</a:t>
            </a:r>
          </a:p>
          <a:p>
            <a:pPr eaLnBrk="1" hangingPunct="1">
              <a:buFontTx/>
              <a:buNone/>
            </a:pPr>
            <a:endParaRPr lang="hu-HU" dirty="0" smtClean="0"/>
          </a:p>
        </p:txBody>
      </p:sp>
      <p:pic>
        <p:nvPicPr>
          <p:cNvPr id="24581" name="Picture 5" descr="ajtplogo_2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24400"/>
            <a:ext cx="1809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23625"/>
          <a:stretch>
            <a:fillRect/>
          </a:stretch>
        </p:blipFill>
        <p:spPr bwMode="auto">
          <a:xfrm>
            <a:off x="265905" y="2492896"/>
            <a:ext cx="3840163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artalom helye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186238" cy="4713387"/>
          </a:xfrm>
        </p:spPr>
        <p:txBody>
          <a:bodyPr/>
          <a:lstStyle/>
          <a:p>
            <a:pPr>
              <a:buFontTx/>
              <a:buNone/>
            </a:pP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</a:rPr>
              <a:t>Változatos formák: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Nyelvi előkészítő(angol, német)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Haladó angol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Nyelvi tagozat</a:t>
            </a:r>
          </a:p>
          <a:p>
            <a:pPr>
              <a:buFontTx/>
              <a:buNone/>
            </a:pP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</a:rPr>
              <a:t>Változatos oktatási módszerek</a:t>
            </a:r>
          </a:p>
          <a:p>
            <a:pPr>
              <a:buFontTx/>
              <a:buNone/>
            </a:pP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</a:rPr>
              <a:t>Szabadon választható</a:t>
            </a:r>
          </a:p>
          <a:p>
            <a:pPr>
              <a:buFontTx/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„2.”nyelvek</a:t>
            </a:r>
          </a:p>
          <a:p>
            <a:pPr>
              <a:buFontTx/>
              <a:buNone/>
            </a:pP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</a:rPr>
              <a:t>Nemzetközi kapcsolatok</a:t>
            </a:r>
          </a:p>
        </p:txBody>
      </p:sp>
      <p:pic>
        <p:nvPicPr>
          <p:cNvPr id="7" name="Picture 2" descr="http://zrinyinyh.hu/06_hirek/2013_tanev/AJTP_kepek_anglia/IMG_4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75178" cy="3056385"/>
          </a:xfrm>
          <a:prstGeom prst="rect">
            <a:avLst/>
          </a:prstGeom>
          <a:noFill/>
        </p:spPr>
      </p:pic>
      <p:sp>
        <p:nvSpPr>
          <p:cNvPr id="2" name="Tartalom helye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/>
          <a:lstStyle/>
          <a:p>
            <a:r>
              <a:rPr lang="hu-HU" dirty="0" smtClean="0"/>
              <a:t>Nyelvoktatás prioritása</a:t>
            </a:r>
            <a:endParaRPr lang="hu-HU" dirty="0"/>
          </a:p>
        </p:txBody>
      </p:sp>
      <p:pic>
        <p:nvPicPr>
          <p:cNvPr id="12" name="Picture 2" descr="http://zrinyinyh.hu/06_hirek/2016_tanev/matehetsz2/images/kepnagy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26774"/>
          <a:stretch/>
        </p:blipFill>
        <p:spPr bwMode="auto">
          <a:xfrm>
            <a:off x="4643438" y="244469"/>
            <a:ext cx="4278420" cy="25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/>
            <a:r>
              <a:rPr lang="hu-HU" dirty="0" smtClean="0"/>
              <a:t>Mi és a nagyvilág</a:t>
            </a:r>
          </a:p>
        </p:txBody>
      </p:sp>
      <p:pic>
        <p:nvPicPr>
          <p:cNvPr id="86021" name="Picture 2" descr="C:\Users\Titkárság-02\Desktop\Franciaorszag\DSC_01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2"/>
          <a:stretch/>
        </p:blipFill>
        <p:spPr bwMode="auto">
          <a:xfrm>
            <a:off x="4559300" y="4408227"/>
            <a:ext cx="4584700" cy="247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zrinyinyh.hu/08_galeria/2014/iserlohn/images/kepnagy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38028"/>
            <a:ext cx="4107252" cy="3080439"/>
          </a:xfrm>
          <a:prstGeom prst="rect">
            <a:avLst/>
          </a:prstGeom>
          <a:noFill/>
        </p:spPr>
      </p:pic>
      <p:pic>
        <p:nvPicPr>
          <p:cNvPr id="9" name="Picture 2" descr="https://scontent-fra3-1.xx.fbcdn.net/hphotos-xaf1/v/t1.0-9/1511107_833149623422302_4722706396415874507_n.jpg?oh=390c6a822e4c8a138ed056d93b38acfd&amp;oe=55EA060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0" y="4143916"/>
            <a:ext cx="3654763" cy="2741072"/>
          </a:xfrm>
          <a:prstGeom prst="rect">
            <a:avLst/>
          </a:prstGeom>
          <a:noFill/>
        </p:spPr>
      </p:pic>
      <p:pic>
        <p:nvPicPr>
          <p:cNvPr id="3074" name="Picture 2" descr="http://zrinyinyh.hu/06_hirek/2015_tanev/london/ke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63414" cy="289756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hu-HU" dirty="0" smtClean="0"/>
              <a:t>Testvérvárosunk,</a:t>
            </a:r>
            <a:r>
              <a:rPr lang="hu-HU" dirty="0" err="1" smtClean="0"/>
              <a:t>Iserlohn</a:t>
            </a:r>
            <a:endParaRPr lang="hu-HU" dirty="0" smtClean="0"/>
          </a:p>
        </p:txBody>
      </p:sp>
      <p:pic>
        <p:nvPicPr>
          <p:cNvPr id="84996" name="Picture 4" descr="https://scontent-b-cdg.xx.fbcdn.net/hphotos-xpf1/t1.0-9/1897715_10201786103962699_88805555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440160" cy="332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zrinyinyh.hu/06_hirek/2016_tanev/matehetsz2/images/kepnagy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r="12990"/>
          <a:stretch/>
        </p:blipFill>
        <p:spPr bwMode="auto">
          <a:xfrm>
            <a:off x="251520" y="1196752"/>
            <a:ext cx="389768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/>
          <a:lstStyle/>
          <a:p>
            <a:r>
              <a:rPr lang="hu-HU" dirty="0" smtClean="0"/>
              <a:t>Hogyan látjuk magunkat?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1.Több generációs iskola vagyunk erős személyes kötődéssel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111678"/>
            <a:ext cx="4038600" cy="301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zrinyinyh.hu/08_galeria/2012/ballagas/images/kepnagy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56" y="274637"/>
            <a:ext cx="2012032" cy="302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zrinyinyh.hu/08_galeria/2012/ballagas/images/kepnagy2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7377" r="10215" b="14314"/>
          <a:stretch/>
        </p:blipFill>
        <p:spPr bwMode="auto">
          <a:xfrm>
            <a:off x="6211642" y="3196923"/>
            <a:ext cx="2176782" cy="31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9390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7138988" cy="908050"/>
          </a:xfrm>
        </p:spPr>
        <p:txBody>
          <a:bodyPr/>
          <a:lstStyle/>
          <a:p>
            <a:r>
              <a:rPr lang="hu-HU" dirty="0" smtClean="0"/>
              <a:t>IV.A testi-lelki egészségért</a:t>
            </a:r>
          </a:p>
        </p:txBody>
      </p:sp>
      <p:sp>
        <p:nvSpPr>
          <p:cNvPr id="1029" name="Tartalom helye 7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Sportkörök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Iskolapszichológus</a:t>
            </a:r>
          </a:p>
          <a:p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Drogprevenció</a:t>
            </a: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22" descr="Nyíregyházi Zrínyi Ilona Gimnázium és Kollégium fényképe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050"/>
            <a:ext cx="4038600" cy="24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zrinyinyh.hu/06_hirek/2016_tanev/futsal/zrinyifu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12245" r="5004"/>
          <a:stretch/>
        </p:blipFill>
        <p:spPr bwMode="auto">
          <a:xfrm>
            <a:off x="4932040" y="3140968"/>
            <a:ext cx="388843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yíregyházi Zrínyi Ilona Gimnázium és Kollégium fénykép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10178" r="11816"/>
          <a:stretch/>
        </p:blipFill>
        <p:spPr bwMode="auto">
          <a:xfrm>
            <a:off x="854129" y="3714909"/>
            <a:ext cx="3172565" cy="298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1143000"/>
          </a:xfrm>
        </p:spPr>
        <p:txBody>
          <a:bodyPr/>
          <a:lstStyle/>
          <a:p>
            <a:r>
              <a:rPr lang="hu-HU" smtClean="0"/>
              <a:t> Művészeti nevelés </a:t>
            </a:r>
          </a:p>
        </p:txBody>
      </p:sp>
      <p:sp>
        <p:nvSpPr>
          <p:cNvPr id="29699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Drámaszakkör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Képzőművészeti</a:t>
            </a:r>
          </a:p>
          <a:p>
            <a:pPr>
              <a:buFontTx/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szakkörök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Tánc</a:t>
            </a:r>
          </a:p>
          <a:p>
            <a:pPr>
              <a:buFontTx/>
              <a:buNone/>
            </a:pPr>
            <a:endParaRPr lang="hu-HU" dirty="0" smtClean="0"/>
          </a:p>
        </p:txBody>
      </p:sp>
      <p:pic>
        <p:nvPicPr>
          <p:cNvPr id="29701" name="Picture 2" descr="C:\Users\Ibolya\Desktop\nyolc)\SSA4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349091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artalom helye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00" y="293127"/>
            <a:ext cx="4038600" cy="3218809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/>
          <a:stretch/>
        </p:blipFill>
        <p:spPr>
          <a:xfrm>
            <a:off x="4490726" y="3860800"/>
            <a:ext cx="4562596" cy="26100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/>
          <a:lstStyle/>
          <a:p>
            <a:r>
              <a:rPr lang="hu-HU" dirty="0" err="1" smtClean="0"/>
              <a:t>Webáruház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4638"/>
            <a:ext cx="4038600" cy="3028950"/>
          </a:xfrm>
        </p:spPr>
      </p:pic>
      <p:pic>
        <p:nvPicPr>
          <p:cNvPr id="5" name="Picture 4" descr="Nyíregyházi Zrínyi Ilona Gimnázium és Kollégium fényképe.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0"/>
          <a:stretch/>
        </p:blipFill>
        <p:spPr bwMode="auto">
          <a:xfrm>
            <a:off x="457200" y="2227657"/>
            <a:ext cx="4038600" cy="32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01008"/>
            <a:ext cx="30963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236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51520" y="620689"/>
            <a:ext cx="2664296" cy="504056"/>
          </a:xfrm>
        </p:spPr>
        <p:txBody>
          <a:bodyPr/>
          <a:lstStyle/>
          <a:p>
            <a:r>
              <a:rPr lang="hu-HU" dirty="0" smtClean="0"/>
              <a:t>Zrínyis Galéria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439"/>
            <a:ext cx="3666311" cy="48884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2201" b="10101"/>
          <a:stretch/>
        </p:blipFill>
        <p:spPr>
          <a:xfrm>
            <a:off x="4788024" y="2978303"/>
            <a:ext cx="3312368" cy="39084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4300" r="10801" b="35125"/>
          <a:stretch/>
        </p:blipFill>
        <p:spPr>
          <a:xfrm>
            <a:off x="5076056" y="332656"/>
            <a:ext cx="2744776" cy="24482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63408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Művészek a kollégiumban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8216"/>
            <a:ext cx="3326116" cy="2494587"/>
          </a:xfrm>
        </p:spPr>
      </p:pic>
      <p:pic>
        <p:nvPicPr>
          <p:cNvPr id="10242" name="Picture 2" descr="http://zrinyinyh.hu/06_hirek/2016_tanev/gitarest/ke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9059" r="16727" b="21982"/>
          <a:stretch/>
        </p:blipFill>
        <p:spPr bwMode="auto">
          <a:xfrm>
            <a:off x="4701178" y="2708920"/>
            <a:ext cx="3425980" cy="40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Nyíregyházi Zrínyi Ilona Gimnázium és Kollégium fénykép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398">
            <a:off x="6250349" y="109709"/>
            <a:ext cx="1850719" cy="26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hellonyiregyhaza.hu/media/0/6/7/806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 b="30955"/>
          <a:stretch/>
        </p:blipFill>
        <p:spPr bwMode="auto">
          <a:xfrm>
            <a:off x="739746" y="3659362"/>
            <a:ext cx="2801285" cy="31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4770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hu-HU" dirty="0" err="1" smtClean="0"/>
              <a:t>V.Partnerség</a:t>
            </a:r>
            <a:r>
              <a:rPr lang="hu-HU" dirty="0" smtClean="0"/>
              <a:t> és nyitottság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Közösségi szolgálat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Jótékonysági akciók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6" descr="https://fbcdn-sphotos-h-a.akamaihd.net/hphotos-ak-xpf1/v/t34.0-12/10486925_751722051545538_1603861843_n.jpg?oh=b8a6f31ede0508520020f95d5ffd9000&amp;oe=53A29843&amp;__gda__=1403165331_899a2faa7342be19a5142a8272b98ab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7" y="3372222"/>
            <a:ext cx="3671492" cy="27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586" r="21406" b="24969"/>
          <a:stretch/>
        </p:blipFill>
        <p:spPr>
          <a:xfrm>
            <a:off x="103413" y="3429000"/>
            <a:ext cx="4392387" cy="2538554"/>
          </a:xfrm>
          <a:prstGeom prst="rect">
            <a:avLst/>
          </a:prstGeo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0026" y="692696"/>
            <a:ext cx="4513708" cy="22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 és a városunk: együttműködés a Megyei Levéltárral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7"/>
          <a:stretch/>
        </p:blipFill>
        <p:spPr>
          <a:xfrm>
            <a:off x="1070735" y="1692374"/>
            <a:ext cx="2692394" cy="3119699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Dr. Szilágyi László és</a:t>
            </a:r>
          </a:p>
          <a:p>
            <a:pPr marL="357188" indent="0"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Molnár Eszter filmje</a:t>
            </a:r>
          </a:p>
          <a:p>
            <a:pPr marL="0" indent="0">
              <a:buNone/>
            </a:pP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2708920"/>
            <a:ext cx="3394472" cy="45259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57192"/>
            <a:ext cx="3466728" cy="15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7834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/>
          <a:lstStyle/>
          <a:p>
            <a:r>
              <a:rPr lang="hu-HU" dirty="0" smtClean="0"/>
              <a:t>Pénzügytudatos iskola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Pénziránytű iskolahálózat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Fáy Alapítvány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Nemzetközi pénz 7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Üzemlátogatások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Pályaorientáció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Új Nemzedék Központ bázisiskolája</a:t>
            </a:r>
          </a:p>
          <a:p>
            <a:pPr>
              <a:buNone/>
            </a:pP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   vagyunk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 descr="https://scontent.ftsr1-1.fna.fbcdn.net/v/t1.0-9/12814130_1723600097856029_1880027911596276341_n.jpg?oh=dcaa78ef1c35149563ab290df0733952&amp;oe=580CAC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51446" cy="3113585"/>
          </a:xfrm>
          <a:prstGeom prst="rect">
            <a:avLst/>
          </a:prstGeom>
          <a:noFill/>
        </p:spPr>
      </p:pic>
      <p:pic>
        <p:nvPicPr>
          <p:cNvPr id="6" name="Picture 4" descr="http://zrinyinyh.hu/06_hirek/2015_tanev/prog_hetvege/images/kepnagy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22050" r="7864"/>
          <a:stretch>
            <a:fillRect/>
          </a:stretch>
        </p:blipFill>
        <p:spPr bwMode="auto">
          <a:xfrm>
            <a:off x="4679422" y="3624404"/>
            <a:ext cx="4285066" cy="2945563"/>
          </a:xfrm>
          <a:prstGeom prst="rect">
            <a:avLst/>
          </a:prstGeom>
          <a:noFill/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5930" r="16339" b="74004"/>
          <a:stretch/>
        </p:blipFill>
        <p:spPr>
          <a:xfrm>
            <a:off x="2051720" y="5984688"/>
            <a:ext cx="3384377" cy="6480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zrinyinyh.hu/08_galeria/2015/diaknap/images/kepnagy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0" y="3923029"/>
            <a:ext cx="3575720" cy="2681790"/>
          </a:xfrm>
          <a:prstGeom prst="rect">
            <a:avLst/>
          </a:prstGeom>
          <a:noFill/>
        </p:spPr>
      </p:pic>
      <p:pic>
        <p:nvPicPr>
          <p:cNvPr id="9" name="Picture 2" descr="Ibolya Huszárné Kádár fénykép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12000"/>
          <a:stretch/>
        </p:blipFill>
        <p:spPr bwMode="auto">
          <a:xfrm>
            <a:off x="4726360" y="926934"/>
            <a:ext cx="3960440" cy="27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5786"/>
          </a:xfrm>
        </p:spPr>
        <p:txBody>
          <a:bodyPr/>
          <a:lstStyle/>
          <a:p>
            <a:r>
              <a:rPr lang="hu-HU" dirty="0" smtClean="0"/>
              <a:t>Partnerség a diákokkal</a:t>
            </a:r>
            <a:endParaRPr lang="hu-HU" dirty="0"/>
          </a:p>
        </p:txBody>
      </p:sp>
      <p:pic>
        <p:nvPicPr>
          <p:cNvPr id="10" name="Picture 2" descr="http://zrinyinyh.hu/06_hirek/2016_tanev/nyilt_nap/images/kepnagy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b="8077"/>
          <a:stretch/>
        </p:blipFill>
        <p:spPr bwMode="auto">
          <a:xfrm>
            <a:off x="755576" y="1065230"/>
            <a:ext cx="3136223" cy="25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3.googleusercontent.com/C5sP5VejgVc2Q0G_hxdnRoFtFiOw_34fi6rXFHj3Rv_D7NBmZteJY9TuMcTjP1XrqQUjq6hLuMXHwnPW5pQVmF7JzHtGo4q7pgx3i9YBuvW1VRyN8sGCAQa3iVec3HGrerg70AD7k9kDXcFKYpPStlhoSLXv_hjlwfzS6AtA-amw_dICRtBa4QjGELnWhkCIWRqBPvEpHfjlpAAnVoy6_QweS-ofJ5HQ2-QErNw9PYum1bxdPjT95-mpq8rPtQbuXLPILFmVdxupBbMC9FIiQSirNrtNCdKnM98jRHmYuRbBE-joF9B2p4NSb8LtYRb_FT6Dbjf6_mTRse2wkKsbRwDz28W5UerNmkheojrmZOcEobregqqJKuM_U-HJmhjS-V3ZFu1Kj1jdN7AhKGQ019gMabZYau4XU9wL23hL4f1XW4-lRepIawgOpUNJW7ENTh6tT225f1jtpWpC2mmtwdQq0N-ZpS_NhPKjnmhaRGuu5NfIw3HU5P9Y_YAZNQGvb-iPpFy_cbgnhCka2drOyheD7wHvuZ9OGQP3kddfQhhMAOEZW9xjY1Wn0hi1X7vAf304Y3PZYA_vhrWHod-vrYBupjpIXPqsdSAhN2fVhhW0TEwDAm688u4m6XTXGogdMyDVBJ45620SlBN9_jc-tOPoM6_T-P16vsX6a4kirRKAxA=w425-h638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3"/>
          <a:stretch/>
        </p:blipFill>
        <p:spPr bwMode="auto">
          <a:xfrm>
            <a:off x="5508104" y="3697075"/>
            <a:ext cx="2573168" cy="29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642194"/>
          </a:xfrm>
        </p:spPr>
        <p:txBody>
          <a:bodyPr>
            <a:normAutofit/>
          </a:bodyPr>
          <a:lstStyle/>
          <a:p>
            <a:r>
              <a:rPr lang="hu-HU" dirty="0" smtClean="0"/>
              <a:t>Partnerség a szülőkkel</a:t>
            </a:r>
            <a:endParaRPr lang="hu-HU" dirty="0"/>
          </a:p>
        </p:txBody>
      </p:sp>
      <p:pic>
        <p:nvPicPr>
          <p:cNvPr id="7" name="Picture 4" descr="Fénykép: Köszönjük a sok-sok támogatást! Holnap a zrínyis bálon megéri tombolát venni, sőt licitálni is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4310"/>
            <a:ext cx="42418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zrinyinyh.hu/08_galeria/2016/bal_2017/images/kepnagy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7"/>
          <a:stretch/>
        </p:blipFill>
        <p:spPr bwMode="auto">
          <a:xfrm>
            <a:off x="323528" y="2780928"/>
            <a:ext cx="4964575" cy="29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10569"/>
            <a:ext cx="2337724" cy="31169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2.Dicséretekkel motiválunk!</a:t>
            </a:r>
            <a:endParaRPr lang="hu-HU" dirty="0"/>
          </a:p>
        </p:txBody>
      </p:sp>
      <p:pic>
        <p:nvPicPr>
          <p:cNvPr id="5122" name="Picture 2" descr="Nyíregyházi Zrínyi Ilona Gimnázium és Kollégium fényképe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7990" r="14004" b="26326"/>
          <a:stretch/>
        </p:blipFill>
        <p:spPr bwMode="auto">
          <a:xfrm>
            <a:off x="2699792" y="3612208"/>
            <a:ext cx="31210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bolya Huszárné Kádár fénykép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7"/>
          <a:stretch/>
        </p:blipFill>
        <p:spPr bwMode="auto">
          <a:xfrm>
            <a:off x="239414" y="1124744"/>
            <a:ext cx="4367534" cy="233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9703"/>
          <a:stretch/>
        </p:blipFill>
        <p:spPr>
          <a:xfrm>
            <a:off x="239414" y="3553892"/>
            <a:ext cx="2376265" cy="3068960"/>
          </a:xfrm>
          <a:prstGeom prst="rect">
            <a:avLst/>
          </a:prstGeom>
        </p:spPr>
      </p:pic>
      <p:pic>
        <p:nvPicPr>
          <p:cNvPr id="10" name="Picture 2" descr="https://scontent.fbud2-1.fna.fbcdn.net/v/t31.0-0/p480x480/19055256_1918624901686880_7950675437669069141_o.jpg?oh=24f6560bbb52eae4a9ccdad1bdc8fd2a&amp;oe=59A569D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38898"/>
            <a:ext cx="2790322" cy="424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0567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634082"/>
          </a:xfrm>
        </p:spPr>
        <p:txBody>
          <a:bodyPr/>
          <a:lstStyle/>
          <a:p>
            <a:r>
              <a:rPr lang="hu-HU" dirty="0" smtClean="0"/>
              <a:t>Ünnepeink</a:t>
            </a:r>
            <a:endParaRPr lang="hu-HU" dirty="0"/>
          </a:p>
        </p:txBody>
      </p:sp>
      <p:pic>
        <p:nvPicPr>
          <p:cNvPr id="6" name="Picture 2" descr="https://scontent-ams2-1.xx.fbcdn.net/hphotos-xpa1/v/t1.0-9/10430437_814345721984126_5708090192733625744_n.jpg?oh=baabe60d5c65489e3bcc07ff7dc66253&amp;oe=55EBD92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5"/>
          <a:stretch>
            <a:fillRect/>
          </a:stretch>
        </p:blipFill>
        <p:spPr bwMode="auto">
          <a:xfrm>
            <a:off x="179512" y="332656"/>
            <a:ext cx="4415684" cy="2420888"/>
          </a:xfrm>
          <a:prstGeom prst="rect">
            <a:avLst/>
          </a:prstGeom>
          <a:noFill/>
        </p:spPr>
      </p:pic>
      <p:pic>
        <p:nvPicPr>
          <p:cNvPr id="7" name="Picture 2" descr="https://scontent-ams3-1.xx.fbcdn.net/hphotos-xfa1/v/t1.0-9/1012941_758563664228999_4650341354971029805_n.jpg?oh=1ac8c601e3a8b28e51c9bd6314a8171a&amp;oe=55F0E56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4" y="3156723"/>
            <a:ext cx="4187957" cy="3140968"/>
          </a:xfrm>
          <a:prstGeom prst="rect">
            <a:avLst/>
          </a:prstGeom>
          <a:noFill/>
        </p:spPr>
      </p:pic>
      <p:pic>
        <p:nvPicPr>
          <p:cNvPr id="9218" name="Picture 2" descr="Nyíregyházi Zrínyi Ilona Gimnázium és Kollégium fénykép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3"/>
          <a:stretch/>
        </p:blipFill>
        <p:spPr bwMode="auto">
          <a:xfrm>
            <a:off x="4860032" y="1340768"/>
            <a:ext cx="4056607" cy="46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/>
          <a:lstStyle/>
          <a:p>
            <a:r>
              <a:rPr lang="hu-HU" dirty="0" smtClean="0"/>
              <a:t>Vidám percek</a:t>
            </a:r>
            <a:endParaRPr lang="hu-HU" dirty="0"/>
          </a:p>
        </p:txBody>
      </p:sp>
      <p:pic>
        <p:nvPicPr>
          <p:cNvPr id="5" name="Picture 2" descr="Fénykép: Ilyen vidám Joulupukki érkezett hozzánk. A kedves vendég tiszteletére az iskola finn zászlónak öltözöt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/>
          <a:stretch>
            <a:fillRect/>
          </a:stretch>
        </p:blipFill>
        <p:spPr bwMode="auto">
          <a:xfrm>
            <a:off x="5580112" y="1340768"/>
            <a:ext cx="2849562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zrinyinyh.hu/08_galeria/2014/verebtabor/images/kepnagy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933056"/>
            <a:ext cx="4021579" cy="2664296"/>
          </a:xfrm>
          <a:prstGeom prst="rect">
            <a:avLst/>
          </a:prstGeom>
          <a:noFill/>
        </p:spPr>
      </p:pic>
      <p:pic>
        <p:nvPicPr>
          <p:cNvPr id="10242" name="Picture 2" descr="http://zrinyinyh.hu/08_galeria/2016/farsang/images/kepnagy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9" y="548680"/>
            <a:ext cx="4014928" cy="30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Partnerintézményeink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403225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5082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Képtalálat a következőre: „nyíregyházi egyetem logója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09864"/>
            <a:ext cx="2448272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7278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Iskolaszerkezetünk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2 éves alapozó képzés 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Specializáció az utolsó két évfolyamon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Kis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fakt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, nagy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fakt</a:t>
            </a:r>
            <a:endParaRPr lang="hu-H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Egy emelt szintű képzés választása kötelező!</a:t>
            </a:r>
          </a:p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A nyelvi tagozaton csak 1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fakt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választható </a:t>
            </a:r>
            <a:r>
              <a:rPr lang="hu-HU" dirty="0" smtClean="0"/>
              <a:t>!</a:t>
            </a:r>
            <a:endParaRPr lang="hu-HU" dirty="0"/>
          </a:p>
        </p:txBody>
      </p:sp>
      <p:pic>
        <p:nvPicPr>
          <p:cNvPr id="5" name="Picture 2" descr="https://scontent-fra3-1.xx.fbcdn.net/hphotos-xap1/v/t1.0-9/11071508_815806145171417_4739646487944080216_n.jpg?oh=302f5038bc4aa59912cf5de29c1161a6&amp;oe=5630FBE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4"/>
          <a:stretch>
            <a:fillRect/>
          </a:stretch>
        </p:blipFill>
        <p:spPr bwMode="auto">
          <a:xfrm>
            <a:off x="4716016" y="1124744"/>
            <a:ext cx="4038600" cy="2296428"/>
          </a:xfrm>
          <a:prstGeom prst="rect">
            <a:avLst/>
          </a:prstGeom>
          <a:noFill/>
        </p:spPr>
      </p:pic>
      <p:pic>
        <p:nvPicPr>
          <p:cNvPr id="6" name="Picture 4" descr="http://zrinyinyh.hu/06_hirek/2014_tanev/allatok_karacsonya/images/kepnagy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838666" cy="287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68704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www.zrinyinyh.hu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90836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562250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Jelentkezésekről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0654240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rtalom helye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306284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05655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Pontszámok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504056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Haladó angol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0741"/>
            <a:ext cx="4121819" cy="4197153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541980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Kezdő spanyol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785631"/>
            <a:ext cx="4041775" cy="42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840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Év végi protokoll fotó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Általános tantestületi dicséret: 37 fő</a:t>
            </a:r>
          </a:p>
          <a:p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2" descr="Ibolya Huszárné Kádár fénykép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7"/>
          <a:stretch/>
        </p:blipFill>
        <p:spPr bwMode="auto">
          <a:xfrm>
            <a:off x="863588" y="1916832"/>
            <a:ext cx="7416824" cy="472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483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smtClean="0"/>
              <a:t>3.Otthonosság, gyermekközpontúság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394472" cy="452596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48" y="4063676"/>
            <a:ext cx="3513212" cy="2634909"/>
          </a:xfrm>
          <a:prstGeom prst="rect">
            <a:avLst/>
          </a:prstGeom>
        </p:spPr>
      </p:pic>
      <p:pic>
        <p:nvPicPr>
          <p:cNvPr id="1026" name="Picture 2" descr="Nyíregyházi Zrínyi Ilona Gimnázium és Kollégium fényképe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05749"/>
            <a:ext cx="3606552" cy="27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42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r>
              <a:rPr lang="hu-HU" dirty="0" smtClean="0"/>
              <a:t>Innovatív tanítási környezet</a:t>
            </a:r>
            <a:endParaRPr lang="hu-HU" dirty="0"/>
          </a:p>
        </p:txBody>
      </p:sp>
      <p:pic>
        <p:nvPicPr>
          <p:cNvPr id="5" name="Picture 2" descr="http://zrinyinyh.hu/06_hirek/2016_tanev/merj_a_jovobe_nezni/kep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9"/>
          <a:stretch/>
        </p:blipFill>
        <p:spPr bwMode="auto">
          <a:xfrm>
            <a:off x="379983" y="1608670"/>
            <a:ext cx="4038600" cy="24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/>
          <a:stretch/>
        </p:blipFill>
        <p:spPr>
          <a:xfrm rot="5400000">
            <a:off x="5798688" y="-93567"/>
            <a:ext cx="2585258" cy="3022410"/>
          </a:xfrm>
          <a:prstGeom prst="rect">
            <a:avLst/>
          </a:prstGeom>
        </p:spPr>
      </p:pic>
      <p:pic>
        <p:nvPicPr>
          <p:cNvPr id="7" name="Tartalom hely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14096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Nyíregyházi Zrínyi Ilona Gimnázium és Kollégium fénykép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3431431" cy="25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8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/>
          <a:lstStyle/>
          <a:p>
            <a:r>
              <a:rPr lang="hu-HU" dirty="0" smtClean="0"/>
              <a:t>Közösségi terek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2727"/>
            <a:ext cx="4038600" cy="2271712"/>
          </a:xfrm>
          <a:prstGeom prst="rect">
            <a:avLst/>
          </a:prstGeom>
        </p:spPr>
      </p:pic>
      <p:pic>
        <p:nvPicPr>
          <p:cNvPr id="6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4035829" cy="3025833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/>
          <a:stretch/>
        </p:blipFill>
        <p:spPr>
          <a:xfrm>
            <a:off x="4362129" y="1868015"/>
            <a:ext cx="4581778" cy="29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346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lapértelmezett terv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2648</TotalTime>
  <Words>427</Words>
  <Application>Microsoft Office PowerPoint</Application>
  <PresentationFormat>Diavetítés a képernyőre (4:3 oldalarány)</PresentationFormat>
  <Paragraphs>194</Paragraphs>
  <Slides>56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59" baseType="lpstr">
      <vt:lpstr>Arial</vt:lpstr>
      <vt:lpstr>Calibri</vt:lpstr>
      <vt:lpstr>Alapértelmezett terv</vt:lpstr>
      <vt:lpstr>Pályaválasztás 2018/19</vt:lpstr>
      <vt:lpstr>100. tanév</vt:lpstr>
      <vt:lpstr>Referenciánk</vt:lpstr>
      <vt:lpstr>Hogyan látjuk magunkat?</vt:lpstr>
      <vt:lpstr>2.Dicséretekkel motiválunk!</vt:lpstr>
      <vt:lpstr>Év végi protokoll fotó</vt:lpstr>
      <vt:lpstr>3.Otthonosság, gyermekközpontúság</vt:lpstr>
      <vt:lpstr>Innovatív tanítási környezet</vt:lpstr>
      <vt:lpstr>Közösségi terek</vt:lpstr>
      <vt:lpstr>Udvar</vt:lpstr>
      <vt:lpstr>Kollégiumok</vt:lpstr>
      <vt:lpstr>PowerPoint bemutató</vt:lpstr>
      <vt:lpstr> Iskolánk számokban</vt:lpstr>
      <vt:lpstr>Tanulmányi mutatók</vt:lpstr>
      <vt:lpstr>Nyelv- vizsgával rendelkező tanulók aránya %-ban</vt:lpstr>
      <vt:lpstr>PowerPoint bemutató</vt:lpstr>
      <vt:lpstr>Kompetenciamérés</vt:lpstr>
      <vt:lpstr>Személyi feltételek</vt:lpstr>
      <vt:lpstr>Speciális szakirányok</vt:lpstr>
      <vt:lpstr>Tárgyi feltételek</vt:lpstr>
      <vt:lpstr>Rajzterem</vt:lpstr>
      <vt:lpstr>Művészeti műhely</vt:lpstr>
      <vt:lpstr>Új könyvtárral gyarapodtunk</vt:lpstr>
      <vt:lpstr>Sportolási lehetőségek</vt:lpstr>
      <vt:lpstr>Konditerem</vt:lpstr>
      <vt:lpstr>Pedagógiai küldetésünk</vt:lpstr>
      <vt:lpstr>I.Tehetségprogram</vt:lpstr>
      <vt:lpstr>Tehetségazonosítás</vt:lpstr>
      <vt:lpstr>Tehetségkutató versenyek</vt:lpstr>
      <vt:lpstr>Tehetséggondozás szakkörökön</vt:lpstr>
      <vt:lpstr>Szakköreink - Merj a jövőbe nézni!</vt:lpstr>
      <vt:lpstr> Aktív versenyeztetés</vt:lpstr>
      <vt:lpstr>JuniorTempleton Fellow</vt:lpstr>
      <vt:lpstr>Tehetségeink bemutatkozása nagy- rendezvényeinken</vt:lpstr>
      <vt:lpstr>Projektszemlélet</vt:lpstr>
      <vt:lpstr>II.Esélyegyenlőség</vt:lpstr>
      <vt:lpstr>Nyelvoktatás prioritása</vt:lpstr>
      <vt:lpstr>Mi és a nagyvilág</vt:lpstr>
      <vt:lpstr>Testvérvárosunk,Iserlohn</vt:lpstr>
      <vt:lpstr>IV.A testi-lelki egészségért</vt:lpstr>
      <vt:lpstr> Művészeti nevelés </vt:lpstr>
      <vt:lpstr>Webáruház</vt:lpstr>
      <vt:lpstr>Zrínyis Galéria</vt:lpstr>
      <vt:lpstr>Művészek a kollégiumban</vt:lpstr>
      <vt:lpstr>V.Partnerség és nyitottság</vt:lpstr>
      <vt:lpstr>Mi és a városunk: együttműködés a Megyei Levéltárral</vt:lpstr>
      <vt:lpstr>Pénzügytudatos iskola</vt:lpstr>
      <vt:lpstr>Partnerség a diákokkal</vt:lpstr>
      <vt:lpstr>Partnerség a szülőkkel</vt:lpstr>
      <vt:lpstr>Ünnepeink</vt:lpstr>
      <vt:lpstr>Vidám percek</vt:lpstr>
      <vt:lpstr>Partnerintézményeink</vt:lpstr>
      <vt:lpstr>Iskolaszerkezetünk</vt:lpstr>
      <vt:lpstr>www.zrinyinyh.hu</vt:lpstr>
      <vt:lpstr>Jelentkezésekről</vt:lpstr>
      <vt:lpstr>Pontszámok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ZIGKOBZOS</dc:creator>
  <cp:lastModifiedBy>admin</cp:lastModifiedBy>
  <cp:revision>377</cp:revision>
  <dcterms:created xsi:type="dcterms:W3CDTF">2009-04-28T08:42:34Z</dcterms:created>
  <dcterms:modified xsi:type="dcterms:W3CDTF">2017-09-25T11:32:46Z</dcterms:modified>
</cp:coreProperties>
</file>