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0" r:id="rId1"/>
  </p:sldMasterIdLst>
  <p:notesMasterIdLst>
    <p:notesMasterId r:id="rId21"/>
  </p:notesMasterIdLst>
  <p:handoutMasterIdLst>
    <p:handoutMasterId r:id="rId22"/>
  </p:handoutMasterIdLst>
  <p:sldIdLst>
    <p:sldId id="256" r:id="rId2"/>
    <p:sldId id="322" r:id="rId3"/>
    <p:sldId id="338" r:id="rId4"/>
    <p:sldId id="337" r:id="rId5"/>
    <p:sldId id="321" r:id="rId6"/>
    <p:sldId id="323" r:id="rId7"/>
    <p:sldId id="330" r:id="rId8"/>
    <p:sldId id="324" r:id="rId9"/>
    <p:sldId id="345" r:id="rId10"/>
    <p:sldId id="332" r:id="rId11"/>
    <p:sldId id="325" r:id="rId12"/>
    <p:sldId id="327" r:id="rId13"/>
    <p:sldId id="328" r:id="rId14"/>
    <p:sldId id="333" r:id="rId15"/>
    <p:sldId id="313" r:id="rId16"/>
    <p:sldId id="335" r:id="rId17"/>
    <p:sldId id="340" r:id="rId18"/>
    <p:sldId id="342" r:id="rId19"/>
    <p:sldId id="295" r:id="rId20"/>
  </p:sldIdLst>
  <p:sldSz cx="9144000" cy="6858000" type="screen4x3"/>
  <p:notesSz cx="6735763" cy="9866313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2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997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2" y="9372997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996C26A-0FB9-441B-9E2D-2D933F074C0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473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6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226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6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CDC97D3-C76C-4BE6-AC10-FA4A357A899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4294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BA933-9085-4B8B-9794-5327AFD67B6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73616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DC805-696F-477A-87B0-14586F88271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4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3DC84-61B7-4DF9-A05B-EBF5A0B9557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7955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Cím, szöveg és áb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ClipArt-elem helye 3"/>
          <p:cNvSpPr>
            <a:spLocks noGrp="1"/>
          </p:cNvSpPr>
          <p:nvPr>
            <p:ph type="clipArt" sz="half" idx="2"/>
          </p:nvPr>
        </p:nvSpPr>
        <p:spPr>
          <a:xfrm>
            <a:off x="4914900" y="1981200"/>
            <a:ext cx="3695700" cy="4114800"/>
          </a:xfrm>
        </p:spPr>
        <p:txBody>
          <a:bodyPr>
            <a:normAutofit/>
          </a:bodyPr>
          <a:lstStyle/>
          <a:p>
            <a:pPr lvl="0"/>
            <a:endParaRPr lang="hu-HU" noProof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6008E-42CC-4B9D-A0A3-918676975F0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082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FDCDE-FC31-4B76-891A-51928194B13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220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8A80F-C566-4CA9-AA71-703180921CB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2707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20517-0857-4771-A149-AE324BB7890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3601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F4D06-CCBD-4149-A37D-197F87B3162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3320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D63AE-227C-4639-80FA-EF28E6B6CA8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3618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94B49-CD10-4AC0-887C-7A9AD0973B6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106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1E985-2788-4FFF-B74F-0B0052D4893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172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DE4E0-0ECB-4194-B7F2-0F64A744B97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059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US" smtClean="0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6872D634-0136-40A2-92A0-FF52AE7CA1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79" r:id="rId2"/>
    <p:sldLayoutId id="2147483988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9" r:id="rId9"/>
    <p:sldLayoutId id="2147483985" r:id="rId10"/>
    <p:sldLayoutId id="2147483986" r:id="rId11"/>
    <p:sldLayoutId id="214748399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3695700" cy="4687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hu-HU" sz="4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000" i="1" dirty="0" smtClean="0"/>
              <a:t>2017. </a:t>
            </a:r>
            <a:r>
              <a:rPr lang="hu-HU" sz="2000" i="1" dirty="0" smtClean="0"/>
              <a:t>december 5.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000" dirty="0" smtClean="0"/>
              <a:t>Bartáné </a:t>
            </a:r>
            <a:r>
              <a:rPr lang="hu-HU" sz="2000" dirty="0" err="1" smtClean="0"/>
              <a:t>Kustár</a:t>
            </a:r>
            <a:r>
              <a:rPr lang="hu-HU" sz="2000" dirty="0" smtClean="0"/>
              <a:t> Katalin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hu-HU" sz="1600" dirty="0"/>
              <a:t>tanulmányi osztályvezető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endParaRPr lang="hu-HU" sz="1800" dirty="0" smtClean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hu-HU" sz="1600" cap="small" dirty="0" smtClean="0"/>
              <a:t>Debreceni Egyetem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hu-HU" sz="1800" cap="small" dirty="0" smtClean="0"/>
              <a:t>Bölcsészettudományi Kar</a:t>
            </a:r>
          </a:p>
        </p:txBody>
      </p:sp>
      <p:sp>
        <p:nvSpPr>
          <p:cNvPr id="5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777A3-0BF1-457B-A1BD-2FF748390F95}" type="slidenum">
              <a:rPr lang="hu-HU"/>
              <a:pPr>
                <a:defRPr/>
              </a:pPr>
              <a:t>1</a:t>
            </a:fld>
            <a:endParaRPr lang="hu-HU"/>
          </a:p>
        </p:txBody>
      </p:sp>
      <p:sp>
        <p:nvSpPr>
          <p:cNvPr id="6148" name="Rectangle 8"/>
          <p:cNvSpPr>
            <a:spLocks noChangeArrowheads="1"/>
          </p:cNvSpPr>
          <p:nvPr/>
        </p:nvSpPr>
        <p:spPr bwMode="auto">
          <a:xfrm>
            <a:off x="900113" y="1125538"/>
            <a:ext cx="6465887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hu-HU" sz="3600" b="1" dirty="0"/>
              <a:t>A </a:t>
            </a:r>
            <a:r>
              <a:rPr lang="hu-HU" sz="3600" b="1" dirty="0" smtClean="0"/>
              <a:t>2018A </a:t>
            </a:r>
            <a:r>
              <a:rPr lang="hu-HU" sz="3600" b="1" dirty="0"/>
              <a:t>felvételi eljárásról</a:t>
            </a:r>
          </a:p>
        </p:txBody>
      </p:sp>
      <p:pic>
        <p:nvPicPr>
          <p:cNvPr id="6149" name="Picture 11" descr="MCj021519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060575"/>
            <a:ext cx="3743325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704851"/>
            <a:ext cx="7931224" cy="707926"/>
          </a:xfrm>
        </p:spPr>
        <p:txBody>
          <a:bodyPr/>
          <a:lstStyle/>
          <a:p>
            <a:pPr eaLnBrk="1" hangingPunct="1"/>
            <a:r>
              <a:rPr lang="hu-HU" sz="4400" dirty="0" smtClean="0"/>
              <a:t>Hitelesítés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84784"/>
            <a:ext cx="8784976" cy="4824536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hu-HU" sz="2000" dirty="0">
                <a:solidFill>
                  <a:schemeClr val="accent1"/>
                </a:solidFill>
              </a:rPr>
              <a:t> </a:t>
            </a:r>
            <a:r>
              <a:rPr lang="hu-HU" sz="2000" dirty="0" smtClean="0">
                <a:solidFill>
                  <a:schemeClr val="accent1"/>
                </a:solidFill>
              </a:rPr>
              <a:t>     </a:t>
            </a:r>
            <a:r>
              <a:rPr lang="hu-HU" sz="2000" dirty="0" smtClean="0">
                <a:solidFill>
                  <a:schemeClr val="accent1"/>
                </a:solidFill>
              </a:rPr>
              <a:t>Hitelesíteni </a:t>
            </a:r>
            <a:r>
              <a:rPr lang="hu-HU" sz="2000" dirty="0" smtClean="0">
                <a:solidFill>
                  <a:schemeClr val="accent1"/>
                </a:solidFill>
              </a:rPr>
              <a:t>kell</a:t>
            </a:r>
            <a:r>
              <a:rPr lang="hu-HU" sz="2000" dirty="0" smtClean="0"/>
              <a:t>, anélkül érvénytelen!</a:t>
            </a:r>
          </a:p>
          <a:p>
            <a:pPr marL="8509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hu-HU" sz="2000" dirty="0" smtClean="0">
                <a:solidFill>
                  <a:srgbClr val="FF0000"/>
                </a:solidFill>
              </a:rPr>
              <a:t>Ügyfélkapu regisztrációval </a:t>
            </a:r>
            <a:endParaRPr lang="hu-HU" sz="1800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sz="1500" dirty="0" smtClean="0"/>
              <a:t>okmányirodákban </a:t>
            </a:r>
            <a:r>
              <a:rPr lang="hu-HU" sz="1500" b="1" dirty="0" smtClean="0"/>
              <a:t>személyesen</a:t>
            </a:r>
            <a:r>
              <a:rPr lang="hu-HU" sz="1500" dirty="0" smtClean="0"/>
              <a:t> kérhető;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sz="1500" dirty="0" smtClean="0"/>
              <a:t>a hitelesítés a két </a:t>
            </a:r>
            <a:r>
              <a:rPr lang="hu-HU" sz="1500" dirty="0"/>
              <a:t>portálra történő </a:t>
            </a:r>
            <a:r>
              <a:rPr lang="hu-HU" sz="1500" i="1" dirty="0"/>
              <a:t>párhuzamos</a:t>
            </a:r>
            <a:r>
              <a:rPr lang="hu-HU" sz="1500" dirty="0"/>
              <a:t> belépéssel történik </a:t>
            </a:r>
            <a:r>
              <a:rPr lang="hu-HU" sz="1500" dirty="0" smtClean="0"/>
              <a:t>meg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sz="1500" dirty="0" smtClean="0"/>
              <a:t>ideiglenes regisztráció nem elég!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sz="1500" dirty="0" smtClean="0"/>
              <a:t>ha </a:t>
            </a:r>
            <a:r>
              <a:rPr lang="hu-HU" sz="1500" dirty="0"/>
              <a:t>az Ügyfélkapuval történő hitelesítés többszöri kísérlet után sem sikeres </a:t>
            </a:r>
            <a:r>
              <a:rPr lang="hu-HU" sz="1500" dirty="0" smtClean="0"/>
              <a:t>, akkor  a </a:t>
            </a:r>
            <a:r>
              <a:rPr lang="hu-HU" sz="1500" dirty="0"/>
              <a:t>hitelesítő adatlapot nyomtassa ki és aláírásával ellátva postázza.</a:t>
            </a:r>
            <a:endParaRPr lang="hu-HU" sz="1500" dirty="0" smtClean="0"/>
          </a:p>
          <a:p>
            <a:pPr marL="8509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hu-HU" sz="2000" dirty="0" smtClean="0">
                <a:solidFill>
                  <a:srgbClr val="FF0000"/>
                </a:solidFill>
              </a:rPr>
              <a:t>Hitelesítő adatlap postázásával </a:t>
            </a:r>
            <a:r>
              <a:rPr lang="hu-HU" sz="1600" dirty="0" smtClean="0"/>
              <a:t>(ellenőrzés után ki kell nyomtatni a honlapról, aláírni és postázni – ajánlott küldeményként – az </a:t>
            </a:r>
            <a:r>
              <a:rPr lang="hu-HU" sz="1600" b="1" dirty="0"/>
              <a:t>Oktatási Hivatal, 1380 Budapest, Pf. 1190.</a:t>
            </a:r>
            <a:r>
              <a:rPr lang="hu-HU" sz="1600" dirty="0"/>
              <a:t> </a:t>
            </a:r>
            <a:r>
              <a:rPr lang="hu-HU" sz="1600" dirty="0" smtClean="0"/>
              <a:t> címre) </a:t>
            </a:r>
          </a:p>
          <a:p>
            <a:pPr marL="393700" lvl="1" indent="0" algn="ctr" eaLnBrk="1" hangingPunct="1">
              <a:lnSpc>
                <a:spcPct val="90000"/>
              </a:lnSpc>
              <a:buNone/>
              <a:defRPr/>
            </a:pPr>
            <a:r>
              <a:rPr lang="hu-HU" sz="2000" dirty="0" smtClean="0"/>
              <a:t>Hitelesítés határideje</a:t>
            </a:r>
            <a:r>
              <a:rPr lang="hu-HU" dirty="0" smtClean="0"/>
              <a:t>: </a:t>
            </a:r>
            <a:r>
              <a:rPr lang="hu-HU" dirty="0" smtClean="0">
                <a:solidFill>
                  <a:schemeClr val="accent1"/>
                </a:solidFill>
              </a:rPr>
              <a:t>2018. február 20.</a:t>
            </a:r>
          </a:p>
          <a:p>
            <a:pPr marL="393700" lvl="1" indent="0" eaLnBrk="1" hangingPunct="1">
              <a:lnSpc>
                <a:spcPct val="90000"/>
              </a:lnSpc>
              <a:buNone/>
              <a:defRPr/>
            </a:pPr>
            <a:r>
              <a:rPr lang="hu-HU" sz="1600" b="1" dirty="0" smtClean="0">
                <a:solidFill>
                  <a:srgbClr val="FF0000"/>
                </a:solidFill>
              </a:rPr>
              <a:t>A </a:t>
            </a:r>
            <a:r>
              <a:rPr lang="hu-HU" sz="1600" b="1" dirty="0">
                <a:solidFill>
                  <a:srgbClr val="FF0000"/>
                </a:solidFill>
              </a:rPr>
              <a:t>nem hitelesített elektronikus jelentkezés </a:t>
            </a:r>
            <a:r>
              <a:rPr lang="hu-HU" sz="1600" b="1" dirty="0" smtClean="0">
                <a:solidFill>
                  <a:srgbClr val="FF0000"/>
                </a:solidFill>
              </a:rPr>
              <a:t> érvénytelen felvételi eljárást eredményez!</a:t>
            </a:r>
          </a:p>
          <a:p>
            <a:pPr marL="393700" lvl="1" indent="0" eaLnBrk="1" hangingPunct="1">
              <a:lnSpc>
                <a:spcPct val="90000"/>
              </a:lnSpc>
              <a:spcBef>
                <a:spcPts val="600"/>
              </a:spcBef>
              <a:buNone/>
              <a:defRPr/>
            </a:pPr>
            <a:r>
              <a:rPr lang="hu-HU" sz="1600" b="1" dirty="0" smtClean="0">
                <a:solidFill>
                  <a:srgbClr val="0070C0"/>
                </a:solidFill>
              </a:rPr>
              <a:t>Ha </a:t>
            </a:r>
            <a:r>
              <a:rPr lang="hu-HU" sz="1600" dirty="0" smtClean="0">
                <a:solidFill>
                  <a:srgbClr val="FF0000"/>
                </a:solidFill>
              </a:rPr>
              <a:t>február 15-ig </a:t>
            </a:r>
            <a:r>
              <a:rPr lang="hu-HU" sz="1600" b="1" dirty="0" smtClean="0">
                <a:solidFill>
                  <a:srgbClr val="0070C0"/>
                </a:solidFill>
              </a:rPr>
              <a:t>hitelesítés </a:t>
            </a:r>
            <a:r>
              <a:rPr lang="hu-HU" sz="1600" b="1" dirty="0" smtClean="0">
                <a:solidFill>
                  <a:srgbClr val="0070C0"/>
                </a:solidFill>
              </a:rPr>
              <a:t>után bármit változtat </a:t>
            </a:r>
            <a:r>
              <a:rPr lang="hu-HU" sz="1600" dirty="0" smtClean="0"/>
              <a:t>az </a:t>
            </a:r>
            <a:r>
              <a:rPr lang="hu-HU" sz="1600" dirty="0"/>
              <a:t>E-felvételiben (adatot módosít, befizetési igazolást, dokumentumot tölt fel stb.), </a:t>
            </a:r>
            <a:r>
              <a:rPr lang="hu-HU" sz="1600" dirty="0" smtClean="0"/>
              <a:t>akkor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hu-HU" sz="1600" dirty="0" smtClean="0"/>
              <a:t>ügyfélkapus </a:t>
            </a:r>
            <a:r>
              <a:rPr lang="hu-HU" sz="1600" dirty="0"/>
              <a:t>hitelesítés </a:t>
            </a:r>
            <a:r>
              <a:rPr lang="hu-HU" sz="1600" dirty="0" smtClean="0"/>
              <a:t>esetén </a:t>
            </a:r>
            <a:r>
              <a:rPr lang="hu-HU" sz="1600" dirty="0"/>
              <a:t>az adatmódosítást követően sikeresen meg kell ismételnie a teljes hitelesítési </a:t>
            </a:r>
            <a:r>
              <a:rPr lang="hu-HU" sz="1600" dirty="0" smtClean="0"/>
              <a:t>folyamatot</a:t>
            </a:r>
            <a:endParaRPr lang="hu-HU" sz="1600" dirty="0">
              <a:solidFill>
                <a:schemeClr val="accent1"/>
              </a:solidFill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hu-HU" sz="1600" dirty="0" smtClean="0"/>
              <a:t>hitelesítő adatlap esetén ismét </a:t>
            </a:r>
            <a:r>
              <a:rPr lang="hu-HU" sz="1600" dirty="0"/>
              <a:t>le kell generálnia </a:t>
            </a:r>
            <a:r>
              <a:rPr lang="hu-HU" sz="1600" dirty="0" smtClean="0"/>
              <a:t>az </a:t>
            </a:r>
            <a:r>
              <a:rPr lang="hu-HU" sz="1600" dirty="0"/>
              <a:t>adatlapot, és be kell </a:t>
            </a:r>
            <a:r>
              <a:rPr lang="hu-HU" sz="1600" dirty="0" smtClean="0"/>
              <a:t>küldenie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04B14F-9EC3-4075-B533-E93B8DDFE628}" type="slidenum">
              <a:rPr lang="hu-HU"/>
              <a:pPr>
                <a:defRPr/>
              </a:pPr>
              <a:t>10</a:t>
            </a:fld>
            <a:endParaRPr lang="hu-HU"/>
          </a:p>
        </p:txBody>
      </p:sp>
      <p:pic>
        <p:nvPicPr>
          <p:cNvPr id="16389" name="Picture 4" descr="MCj043699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16632"/>
            <a:ext cx="2266950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21891" y="620688"/>
            <a:ext cx="7571184" cy="720080"/>
          </a:xfrm>
        </p:spPr>
        <p:txBody>
          <a:bodyPr/>
          <a:lstStyle/>
          <a:p>
            <a:pPr eaLnBrk="1" hangingPunct="1"/>
            <a:r>
              <a:rPr lang="hu-HU" sz="4400" dirty="0" smtClean="0"/>
              <a:t>Eljárási díj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12776"/>
            <a:ext cx="8626797" cy="5112568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hu-HU" dirty="0" smtClean="0">
                <a:solidFill>
                  <a:schemeClr val="accent1"/>
                </a:solidFill>
              </a:rPr>
              <a:t>Alapdíj </a:t>
            </a:r>
            <a:r>
              <a:rPr lang="hu-HU" dirty="0" smtClean="0"/>
              <a:t>– </a:t>
            </a:r>
            <a:r>
              <a:rPr lang="hu-HU" dirty="0" smtClean="0">
                <a:solidFill>
                  <a:srgbClr val="FF0000"/>
                </a:solidFill>
              </a:rPr>
              <a:t>eltörölték</a:t>
            </a:r>
            <a:r>
              <a:rPr lang="hu-HU" dirty="0" smtClean="0"/>
              <a:t>, 3 jelentkezés ingyenes!</a:t>
            </a:r>
          </a:p>
          <a:p>
            <a:pPr marL="0" indent="0" eaLnBrk="1" hangingPunct="1">
              <a:buNone/>
            </a:pPr>
            <a:r>
              <a:rPr lang="hu-HU" sz="1800" dirty="0"/>
              <a:t>	</a:t>
            </a:r>
            <a:r>
              <a:rPr lang="hu-HU" sz="1800" dirty="0" smtClean="0"/>
              <a:t>Ha megegyezik az intézmény, kar, szak, képzési szint, munkarend </a:t>
            </a:r>
            <a:br>
              <a:rPr lang="hu-HU" sz="1800" dirty="0" smtClean="0"/>
            </a:br>
            <a:r>
              <a:rPr lang="hu-HU" sz="1800" dirty="0" smtClean="0"/>
              <a:t>		= 2 sor, de 1 jelentkezés</a:t>
            </a:r>
          </a:p>
          <a:p>
            <a:pPr marL="990600" lvl="1" indent="-533400" eaLnBrk="1" hangingPunct="1">
              <a:buFontTx/>
              <a:buNone/>
            </a:pPr>
            <a:r>
              <a:rPr lang="hu-HU" dirty="0" smtClean="0"/>
              <a:t>	pl.: </a:t>
            </a:r>
            <a:r>
              <a:rPr lang="hu-HU" dirty="0" smtClean="0">
                <a:solidFill>
                  <a:srgbClr val="FF0000"/>
                </a:solidFill>
              </a:rPr>
              <a:t>1. sor: </a:t>
            </a:r>
            <a:r>
              <a:rPr lang="hu-HU" dirty="0" smtClean="0"/>
              <a:t>DE-BTK történelem AN</a:t>
            </a:r>
            <a:r>
              <a:rPr lang="hu-HU" dirty="0" smtClean="0">
                <a:solidFill>
                  <a:srgbClr val="FF0000"/>
                </a:solidFill>
              </a:rPr>
              <a:t>A       = 1 jelentkezés</a:t>
            </a:r>
          </a:p>
          <a:p>
            <a:pPr marL="990600" lvl="1" indent="-533400" eaLnBrk="1" hangingPunct="1">
              <a:spcBef>
                <a:spcPts val="0"/>
              </a:spcBef>
              <a:buFontTx/>
              <a:buNone/>
            </a:pPr>
            <a:r>
              <a:rPr lang="hu-HU" dirty="0" smtClean="0"/>
              <a:t>	      </a:t>
            </a:r>
            <a:r>
              <a:rPr lang="hu-HU" dirty="0" smtClean="0">
                <a:solidFill>
                  <a:srgbClr val="FF0000"/>
                </a:solidFill>
              </a:rPr>
              <a:t>2. sor: </a:t>
            </a:r>
            <a:r>
              <a:rPr lang="hu-HU" dirty="0" smtClean="0"/>
              <a:t>DE-BTK történelem AN</a:t>
            </a:r>
            <a:r>
              <a:rPr lang="hu-HU" dirty="0" smtClean="0">
                <a:solidFill>
                  <a:srgbClr val="FF0000"/>
                </a:solidFill>
              </a:rPr>
              <a:t>K</a:t>
            </a:r>
          </a:p>
          <a:p>
            <a:pPr marL="457200" indent="-457200" eaLnBrk="1" hangingPunct="1">
              <a:buFont typeface="+mj-lt"/>
              <a:buAutoNum type="arabicPeriod" startAt="2"/>
            </a:pPr>
            <a:r>
              <a:rPr lang="hu-HU" sz="2400" dirty="0">
                <a:solidFill>
                  <a:schemeClr val="accent1"/>
                </a:solidFill>
              </a:rPr>
              <a:t>Kiegészítő díj (2000 Ft) – </a:t>
            </a:r>
            <a:r>
              <a:rPr lang="hu-HU" sz="2400" dirty="0"/>
              <a:t>a 4-6. jelentkezésért kell fizetni az Oktatási </a:t>
            </a:r>
            <a:r>
              <a:rPr lang="hu-HU" sz="2400" dirty="0" smtClean="0"/>
              <a:t>Hivatalnak</a:t>
            </a:r>
          </a:p>
          <a:p>
            <a:pPr marL="393700" lvl="1" indent="0" eaLnBrk="1" hangingPunct="1">
              <a:lnSpc>
                <a:spcPct val="80000"/>
              </a:lnSpc>
              <a:buNone/>
            </a:pPr>
            <a:r>
              <a:rPr lang="hu-HU" sz="2000" dirty="0"/>
              <a:t> </a:t>
            </a:r>
            <a:r>
              <a:rPr lang="hu-HU" sz="2000" dirty="0" smtClean="0"/>
              <a:t>   befizetése: átutalással </a:t>
            </a:r>
            <a:r>
              <a:rPr lang="hu-HU" sz="2000" dirty="0"/>
              <a:t>vagy </a:t>
            </a:r>
            <a:r>
              <a:rPr lang="hu-HU" sz="2000" dirty="0" smtClean="0"/>
              <a:t>bankkártyás fizetéssel</a:t>
            </a:r>
          </a:p>
          <a:p>
            <a:pPr marL="393700" lvl="1" indent="0" eaLnBrk="1" hangingPunct="1">
              <a:lnSpc>
                <a:spcPct val="80000"/>
              </a:lnSpc>
              <a:buNone/>
            </a:pPr>
            <a:r>
              <a:rPr lang="hu-HU" sz="2000" dirty="0"/>
              <a:t> </a:t>
            </a:r>
            <a:r>
              <a:rPr lang="hu-HU" sz="2000" dirty="0" smtClean="0"/>
              <a:t>   felvételi </a:t>
            </a:r>
            <a:r>
              <a:rPr lang="hu-HU" sz="2000" dirty="0"/>
              <a:t>azonosító számot az átutalási közlemény rovatba be kell írni!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hu-HU" sz="2400" dirty="0" smtClean="0"/>
              <a:t>		</a:t>
            </a:r>
            <a:r>
              <a:rPr lang="hu-HU" sz="2000" dirty="0"/>
              <a:t>befizetési </a:t>
            </a:r>
            <a:r>
              <a:rPr lang="hu-HU" sz="2000" dirty="0" smtClean="0"/>
              <a:t>határidő: </a:t>
            </a:r>
            <a:r>
              <a:rPr lang="hu-HU" dirty="0" smtClean="0">
                <a:solidFill>
                  <a:srgbClr val="FF0000"/>
                </a:solidFill>
              </a:rPr>
              <a:t>2018. </a:t>
            </a:r>
            <a:r>
              <a:rPr lang="hu-HU" dirty="0">
                <a:solidFill>
                  <a:srgbClr val="FF0000"/>
                </a:solidFill>
              </a:rPr>
              <a:t>február 15.</a:t>
            </a:r>
            <a:r>
              <a:rPr lang="hu-HU" dirty="0">
                <a:solidFill>
                  <a:schemeClr val="accent1"/>
                </a:solidFill>
              </a:rPr>
              <a:t> </a:t>
            </a:r>
            <a:endParaRPr lang="hu-HU" dirty="0" smtClean="0">
              <a:solidFill>
                <a:schemeClr val="accent1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hu-HU" sz="1600" dirty="0" smtClean="0">
                <a:solidFill>
                  <a:schemeClr val="accent1"/>
                </a:solidFill>
              </a:rPr>
              <a:t>         </a:t>
            </a:r>
            <a:r>
              <a:rPr lang="hu-HU" sz="1600" b="1" dirty="0" smtClean="0"/>
              <a:t>A </a:t>
            </a:r>
            <a:r>
              <a:rPr lang="hu-HU" sz="1600" b="1" dirty="0"/>
              <a:t>befizetést igazoló </a:t>
            </a:r>
            <a:r>
              <a:rPr lang="hu-HU" sz="1600" b="1" dirty="0" smtClean="0"/>
              <a:t>dokumentummásolatot </a:t>
            </a:r>
            <a:r>
              <a:rPr lang="hu-HU" sz="1600" b="1" dirty="0"/>
              <a:t>fel kell tölteni az E-felvételi </a:t>
            </a:r>
            <a:r>
              <a:rPr lang="hu-HU" sz="1600" b="1" dirty="0" smtClean="0"/>
              <a:t>felületére</a:t>
            </a:r>
            <a:r>
              <a:rPr lang="hu-HU" sz="1600" dirty="0" smtClean="0"/>
              <a:t>!</a:t>
            </a:r>
            <a:endParaRPr lang="hu-HU" sz="1600" dirty="0" smtClean="0">
              <a:solidFill>
                <a:schemeClr val="accent1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spcBef>
                <a:spcPts val="1200"/>
              </a:spcBef>
              <a:buFont typeface="+mj-lt"/>
              <a:buAutoNum type="arabicPeriod" startAt="3"/>
            </a:pPr>
            <a:r>
              <a:rPr lang="hu-HU" sz="2400" dirty="0" smtClean="0">
                <a:solidFill>
                  <a:schemeClr val="accent1"/>
                </a:solidFill>
              </a:rPr>
              <a:t>Külön </a:t>
            </a:r>
            <a:r>
              <a:rPr lang="hu-HU" sz="2400" dirty="0">
                <a:solidFill>
                  <a:schemeClr val="accent1"/>
                </a:solidFill>
              </a:rPr>
              <a:t>eljárási díj </a:t>
            </a:r>
            <a:r>
              <a:rPr lang="hu-HU" sz="2400" dirty="0" smtClean="0">
                <a:solidFill>
                  <a:schemeClr val="accent1"/>
                </a:solidFill>
              </a:rPr>
              <a:t>(</a:t>
            </a:r>
            <a:r>
              <a:rPr lang="hu-HU" sz="2400" dirty="0" err="1" smtClean="0">
                <a:solidFill>
                  <a:schemeClr val="accent1"/>
                </a:solidFill>
              </a:rPr>
              <a:t>max</a:t>
            </a:r>
            <a:r>
              <a:rPr lang="hu-HU" sz="2400" dirty="0" smtClean="0">
                <a:solidFill>
                  <a:schemeClr val="accent1"/>
                </a:solidFill>
              </a:rPr>
              <a:t>. 4000 Ft) - </a:t>
            </a:r>
            <a:r>
              <a:rPr lang="hu-HU" sz="2000" dirty="0" smtClean="0"/>
              <a:t>a felsőoktatási </a:t>
            </a:r>
            <a:r>
              <a:rPr lang="hu-HU" sz="2000" dirty="0"/>
              <a:t>intézmények</a:t>
            </a:r>
            <a:r>
              <a:rPr lang="hu-HU" sz="2400" dirty="0"/>
              <a:t> </a:t>
            </a:r>
            <a:r>
              <a:rPr lang="hu-HU" sz="2000" dirty="0"/>
              <a:t>kérhetik pl.: gyakorlati vizsga </a:t>
            </a:r>
            <a:r>
              <a:rPr lang="hu-HU" sz="2000" dirty="0" smtClean="0"/>
              <a:t>szervezésért (</a:t>
            </a:r>
            <a:r>
              <a:rPr lang="hu-HU" sz="2000" dirty="0" err="1" smtClean="0"/>
              <a:t>FFT-ben</a:t>
            </a:r>
            <a:r>
              <a:rPr lang="hu-HU" sz="2000" dirty="0"/>
              <a:t>, az intézmény határozza meg a befizetési módot </a:t>
            </a:r>
            <a:r>
              <a:rPr lang="hu-HU" sz="2000" dirty="0" smtClean="0"/>
              <a:t>és </a:t>
            </a:r>
            <a:r>
              <a:rPr lang="hu-HU" sz="2000" dirty="0"/>
              <a:t>határidőt)</a:t>
            </a:r>
          </a:p>
          <a:p>
            <a:pPr marL="990600" lvl="1" indent="-533400" eaLnBrk="1" hangingPunct="1">
              <a:buFontTx/>
              <a:buNone/>
            </a:pPr>
            <a:endParaRPr lang="hu-HU" dirty="0" smtClean="0">
              <a:solidFill>
                <a:srgbClr val="FF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3A42A-958C-473F-8796-138B718299B6}" type="slidenum">
              <a:rPr lang="hu-HU"/>
              <a:pPr>
                <a:defRPr/>
              </a:pPr>
              <a:t>11</a:t>
            </a:fld>
            <a:endParaRPr lang="hu-HU"/>
          </a:p>
        </p:txBody>
      </p:sp>
      <p:pic>
        <p:nvPicPr>
          <p:cNvPr id="12293" name="Picture 5" descr="MCj043392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573199" cy="1573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AutoShape 6"/>
          <p:cNvSpPr>
            <a:spLocks/>
          </p:cNvSpPr>
          <p:nvPr/>
        </p:nvSpPr>
        <p:spPr bwMode="auto">
          <a:xfrm>
            <a:off x="6040461" y="2492896"/>
            <a:ext cx="215900" cy="79246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u-H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995958"/>
          </a:xfrm>
        </p:spPr>
        <p:txBody>
          <a:bodyPr/>
          <a:lstStyle/>
          <a:p>
            <a:pPr eaLnBrk="1" hangingPunct="1"/>
            <a:r>
              <a:rPr lang="hu-HU" sz="4400" dirty="0" smtClean="0"/>
              <a:t>Mikor érvényes a jelentkezés?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071688"/>
            <a:ext cx="8604250" cy="4786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800" dirty="0" smtClean="0"/>
              <a:t>Ha a jelentkező</a:t>
            </a:r>
          </a:p>
          <a:p>
            <a:pPr eaLnBrk="1" hangingPunct="1">
              <a:lnSpc>
                <a:spcPct val="80000"/>
              </a:lnSpc>
            </a:pPr>
            <a:r>
              <a:rPr lang="hu-HU" sz="2800" dirty="0" smtClean="0"/>
              <a:t>a</a:t>
            </a:r>
            <a:r>
              <a:rPr lang="hu-HU" sz="2800" dirty="0" smtClean="0">
                <a:solidFill>
                  <a:schemeClr val="accent1"/>
                </a:solidFill>
              </a:rPr>
              <a:t> megfelelő</a:t>
            </a:r>
            <a:r>
              <a:rPr lang="hu-HU" sz="2800" dirty="0" smtClean="0"/>
              <a:t> elektronikus felületen nyújtotta be a jelentkezését,</a:t>
            </a:r>
          </a:p>
          <a:p>
            <a:pPr eaLnBrk="1" hangingPunct="1">
              <a:lnSpc>
                <a:spcPct val="80000"/>
              </a:lnSpc>
            </a:pPr>
            <a:r>
              <a:rPr lang="hu-HU" sz="2800" dirty="0" smtClean="0"/>
              <a:t>megadta a kötelezően megjelölt adatokat,</a:t>
            </a:r>
          </a:p>
          <a:p>
            <a:pPr eaLnBrk="1" hangingPunct="1">
              <a:lnSpc>
                <a:spcPct val="80000"/>
              </a:lnSpc>
            </a:pPr>
            <a:r>
              <a:rPr lang="hu-HU" sz="2800" dirty="0" smtClean="0"/>
              <a:t>legalább egy jelentkezési helyet megjelölt, </a:t>
            </a:r>
          </a:p>
          <a:p>
            <a:pPr eaLnBrk="1" hangingPunct="1">
              <a:lnSpc>
                <a:spcPct val="80000"/>
              </a:lnSpc>
            </a:pPr>
            <a:r>
              <a:rPr lang="hu-HU" sz="2800" dirty="0" smtClean="0"/>
              <a:t>hitelesítette a jelentkezését (ügyfélkapu vagy hitelesítő adatlap beküldése),</a:t>
            </a:r>
          </a:p>
          <a:p>
            <a:pPr eaLnBrk="1" hangingPunct="1">
              <a:lnSpc>
                <a:spcPct val="80000"/>
              </a:lnSpc>
            </a:pPr>
            <a:r>
              <a:rPr lang="hu-HU" sz="2800" dirty="0" smtClean="0">
                <a:solidFill>
                  <a:schemeClr val="accent1"/>
                </a:solidFill>
              </a:rPr>
              <a:t>befizette, átutalta</a:t>
            </a:r>
            <a:r>
              <a:rPr lang="hu-HU" sz="2800" dirty="0" smtClean="0"/>
              <a:t> az eljárási díjat.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800" dirty="0" smtClean="0"/>
              <a:t>Fontos: ne az utolsó napon!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2800" dirty="0" smtClean="0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32B99-E0EF-4135-91D2-BA7B7884D61F}" type="slidenum">
              <a:rPr lang="hu-HU"/>
              <a:pPr>
                <a:defRPr/>
              </a:pPr>
              <a:t>12</a:t>
            </a:fld>
            <a:endParaRPr lang="hu-HU"/>
          </a:p>
        </p:txBody>
      </p:sp>
      <p:pic>
        <p:nvPicPr>
          <p:cNvPr id="18437" name="Picture 5" descr="MCj043471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14314"/>
            <a:ext cx="1071290" cy="112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3375"/>
            <a:ext cx="7976369" cy="1079401"/>
          </a:xfrm>
        </p:spPr>
        <p:txBody>
          <a:bodyPr/>
          <a:lstStyle/>
          <a:p>
            <a:pPr eaLnBrk="1" hangingPunct="1"/>
            <a:r>
              <a:rPr lang="hu-HU" sz="4400" dirty="0" smtClean="0"/>
              <a:t>A jelentkezési sorrend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628800"/>
            <a:ext cx="8748464" cy="50402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dirty="0" smtClean="0"/>
              <a:t>Egy jelentkező egy felvételi eljárásban csak egy helyre vehető fel – ezért fontos!</a:t>
            </a:r>
          </a:p>
          <a:p>
            <a:pPr eaLnBrk="1" hangingPunct="1">
              <a:lnSpc>
                <a:spcPct val="90000"/>
              </a:lnSpc>
            </a:pPr>
            <a:r>
              <a:rPr lang="hu-HU" dirty="0" smtClean="0"/>
              <a:t>A rangsorban szereplő első olyan helyre lesz felvéve, ahová elég a pontszáma.</a:t>
            </a:r>
          </a:p>
          <a:p>
            <a:pPr eaLnBrk="1" hangingPunct="1">
              <a:lnSpc>
                <a:spcPct val="90000"/>
              </a:lnSpc>
            </a:pPr>
            <a:r>
              <a:rPr lang="hu-HU" dirty="0" smtClean="0"/>
              <a:t>Azt írja előre, ahová leginkább szeretne bekerülni!</a:t>
            </a:r>
          </a:p>
          <a:p>
            <a:pPr eaLnBrk="1" hangingPunct="1">
              <a:lnSpc>
                <a:spcPct val="90000"/>
              </a:lnSpc>
            </a:pPr>
            <a:r>
              <a:rPr lang="hu-HU" dirty="0" smtClean="0">
                <a:solidFill>
                  <a:schemeClr val="accent1"/>
                </a:solidFill>
              </a:rPr>
              <a:t>1 alkalommal módosítható a sorrend</a:t>
            </a:r>
            <a:r>
              <a:rPr lang="hu-HU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200" dirty="0" smtClean="0">
                <a:solidFill>
                  <a:srgbClr val="FF0000"/>
                </a:solidFill>
              </a:rPr>
              <a:t>2018. július 11-ig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200" dirty="0" smtClean="0">
                <a:cs typeface="Tahoma" pitchFamily="34" charset="0"/>
              </a:rPr>
              <a:t>≠ </a:t>
            </a:r>
            <a:r>
              <a:rPr lang="hu-HU" sz="2200" dirty="0" smtClean="0"/>
              <a:t>újabb jelentkezési hely megjelölése!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200" dirty="0" smtClean="0"/>
              <a:t>a módosítás már nem módosítható vissza vagy </a:t>
            </a:r>
            <a:r>
              <a:rPr lang="hu-HU" sz="2200" dirty="0" smtClean="0"/>
              <a:t>tovább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200" dirty="0"/>
              <a:t>j</a:t>
            </a:r>
            <a:r>
              <a:rPr lang="hu-HU" sz="2200" dirty="0"/>
              <a:t>elentkezési hely </a:t>
            </a:r>
            <a:r>
              <a:rPr lang="hu-HU" sz="2200" dirty="0" smtClean="0">
                <a:solidFill>
                  <a:srgbClr val="0070C0"/>
                </a:solidFill>
              </a:rPr>
              <a:t>visszavonás</a:t>
            </a:r>
            <a:r>
              <a:rPr lang="hu-HU" sz="2200" dirty="0" smtClean="0"/>
              <a:t>ára (kizárására) is van lehetőség, de</a:t>
            </a:r>
          </a:p>
          <a:p>
            <a:pPr lvl="2" eaLnBrk="1" hangingPunct="1">
              <a:lnSpc>
                <a:spcPct val="90000"/>
              </a:lnSpc>
            </a:pPr>
            <a:r>
              <a:rPr lang="hu-HU" sz="1800" dirty="0" smtClean="0"/>
              <a:t>ez a 4-6. helynél a kiegészítő eljárási díj összegét </a:t>
            </a:r>
            <a:r>
              <a:rPr lang="hu-HU" sz="1800" dirty="0"/>
              <a:t>nem </a:t>
            </a:r>
            <a:r>
              <a:rPr lang="hu-HU" sz="1800" dirty="0" smtClean="0"/>
              <a:t>csökkenti</a:t>
            </a:r>
          </a:p>
          <a:p>
            <a:pPr lvl="2" eaLnBrk="1" hangingPunct="1">
              <a:lnSpc>
                <a:spcPct val="90000"/>
              </a:lnSpc>
            </a:pPr>
            <a:r>
              <a:rPr lang="hu-HU" sz="1800" dirty="0" smtClean="0"/>
              <a:t>nem lehet egy visszavonást újra aktiválni</a:t>
            </a:r>
          </a:p>
          <a:p>
            <a:pPr lvl="2" eaLnBrk="1" hangingPunct="1">
              <a:lnSpc>
                <a:spcPct val="90000"/>
              </a:lnSpc>
            </a:pPr>
            <a:r>
              <a:rPr lang="hu-HU" sz="1800" dirty="0" smtClean="0"/>
              <a:t>visszavonás </a:t>
            </a:r>
            <a:r>
              <a:rPr lang="hu-HU" sz="1800" dirty="0" smtClean="0">
                <a:cs typeface="Tahoma" pitchFamily="34" charset="0"/>
              </a:rPr>
              <a:t>≠ sorrendmódosítás, de itt sem lehet új jelentkezést megjelölni </a:t>
            </a:r>
            <a:endParaRPr lang="hu-HU" sz="1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dirty="0" smtClean="0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449DF-E400-4F97-8FD4-A3457558AC19}" type="slidenum">
              <a:rPr lang="hu-HU"/>
              <a:pPr>
                <a:defRPr/>
              </a:pPr>
              <a:t>13</a:t>
            </a:fld>
            <a:endParaRPr lang="hu-HU"/>
          </a:p>
        </p:txBody>
      </p:sp>
      <p:pic>
        <p:nvPicPr>
          <p:cNvPr id="19461" name="Picture 4" descr="MCj039812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6632"/>
            <a:ext cx="1403648" cy="1515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779934"/>
          </a:xfrm>
        </p:spPr>
        <p:txBody>
          <a:bodyPr/>
          <a:lstStyle/>
          <a:p>
            <a:pPr eaLnBrk="1" hangingPunct="1"/>
            <a:r>
              <a:rPr lang="hu-HU" sz="4400" dirty="0" smtClean="0"/>
              <a:t>Felvételi döntés után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556792"/>
            <a:ext cx="8641085" cy="5301208"/>
          </a:xfrm>
        </p:spPr>
        <p:txBody>
          <a:bodyPr/>
          <a:lstStyle/>
          <a:p>
            <a:pPr eaLnBrk="1" hangingPunct="1"/>
            <a:r>
              <a:rPr lang="hu-HU" dirty="0" smtClean="0"/>
              <a:t>Ponthúzás várható időpontja: </a:t>
            </a:r>
          </a:p>
          <a:p>
            <a:pPr lvl="1" eaLnBrk="1" hangingPunct="1">
              <a:buFontTx/>
              <a:buNone/>
            </a:pPr>
            <a:r>
              <a:rPr lang="hu-HU" sz="3200" dirty="0" smtClean="0">
                <a:solidFill>
                  <a:srgbClr val="FF0000"/>
                </a:solidFill>
              </a:rPr>
              <a:t>2018. július 25.</a:t>
            </a:r>
          </a:p>
          <a:p>
            <a:pPr eaLnBrk="1" hangingPunct="1"/>
            <a:r>
              <a:rPr lang="hu-HU" dirty="0" smtClean="0"/>
              <a:t>Ha a kívánt intézmény megjelölt szakjára nyert felvételt – beiratkozás </a:t>
            </a:r>
            <a:r>
              <a:rPr lang="hu-HU" dirty="0" smtClean="0"/>
              <a:t>(</a:t>
            </a:r>
            <a:r>
              <a:rPr lang="hu-HU" dirty="0" smtClean="0">
                <a:solidFill>
                  <a:srgbClr val="0070C0"/>
                </a:solidFill>
              </a:rPr>
              <a:t>eredeti</a:t>
            </a:r>
            <a:r>
              <a:rPr lang="hu-HU" dirty="0" smtClean="0"/>
              <a:t> dokumentumok bemutatása!)</a:t>
            </a:r>
            <a:endParaRPr lang="hu-HU" dirty="0" smtClean="0"/>
          </a:p>
          <a:p>
            <a:pPr eaLnBrk="1" hangingPunct="1"/>
            <a:r>
              <a:rPr lang="hu-HU" dirty="0" smtClean="0"/>
              <a:t>Ha nem oda vették fel, ahová szeretett volna bekerülni</a:t>
            </a:r>
          </a:p>
          <a:p>
            <a:pPr lvl="1" eaLnBrk="1" hangingPunct="1"/>
            <a:r>
              <a:rPr lang="hu-HU" dirty="0" smtClean="0"/>
              <a:t>ha rosszul számolták a pontokat – jogorvoslati eljárás, de méltányosság nincs, és utólag benyújtott dokumentumokra sem adnak utólag pontot!</a:t>
            </a:r>
          </a:p>
          <a:p>
            <a:pPr lvl="1" eaLnBrk="1" hangingPunct="1"/>
            <a:r>
              <a:rPr lang="hu-HU" dirty="0" smtClean="0"/>
              <a:t>ha a pontszám nem volt elég – új felvételi vagy halasztás, esetleg egy év után átjelentkezés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632D8-E8E3-4C7F-96DF-450473D2E7BC}" type="slidenum">
              <a:rPr lang="hu-HU"/>
              <a:pPr>
                <a:defRPr/>
              </a:pPr>
              <a:t>14</a:t>
            </a:fld>
            <a:endParaRPr lang="hu-HU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332656"/>
            <a:ext cx="1835265" cy="1916832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428625"/>
            <a:ext cx="8229600" cy="984151"/>
          </a:xfrm>
        </p:spPr>
        <p:txBody>
          <a:bodyPr/>
          <a:lstStyle/>
          <a:p>
            <a:pPr eaLnBrk="1" hangingPunct="1"/>
            <a:r>
              <a:rPr lang="hu-HU" sz="3600" dirty="0" smtClean="0"/>
              <a:t>Tudnivalók a többletpontok kapcsán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84784"/>
            <a:ext cx="8784976" cy="5373216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hu-HU" sz="2400" dirty="0" smtClean="0"/>
              <a:t>Emelt szintű érettségi, OKTV, TUDOK: 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hu-HU" dirty="0"/>
              <a:t>c</a:t>
            </a:r>
            <a:r>
              <a:rPr lang="hu-HU" dirty="0" smtClean="0"/>
              <a:t>sak ha az adott alapszakhoz rendelt érettségi tárgyakból teljesíti</a:t>
            </a:r>
            <a:endParaRPr lang="hu-HU" sz="1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hu-HU" sz="2400" dirty="0" smtClean="0"/>
              <a:t>Nyelvvizsga: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hu-HU" sz="2000" dirty="0" smtClean="0"/>
              <a:t>legfeljebb két nyelvvizsga alapján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hu-HU" sz="2000" dirty="0" smtClean="0"/>
              <a:t>egy nyelvért csak egyszer és egy jogcímen lehet többletpontot kapni (vagy a nyelvvizsgáért, vagy az emelt szintű érettségiért)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hu-HU" sz="2000" dirty="0" smtClean="0"/>
              <a:t>emelt szintű nyelvi érettségi, ha min. 60%=B2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hu-HU" sz="2000" dirty="0" smtClean="0">
                <a:solidFill>
                  <a:srgbClr val="0070C0"/>
                </a:solidFill>
              </a:rPr>
              <a:t>2018. április 30</a:t>
            </a:r>
            <a:r>
              <a:rPr lang="hu-HU" sz="2000" dirty="0" smtClean="0"/>
              <a:t>-ig tett vizsga eredményezhet </a:t>
            </a:r>
            <a:r>
              <a:rPr lang="hu-HU" sz="2000" dirty="0" smtClean="0">
                <a:solidFill>
                  <a:srgbClr val="0070C0"/>
                </a:solidFill>
              </a:rPr>
              <a:t>július 11-ig </a:t>
            </a:r>
            <a:r>
              <a:rPr lang="hu-HU" sz="2000" dirty="0" smtClean="0"/>
              <a:t>bizonyítványt, amit be lehet számíttatni, mert igazolásra nem adható többletpont!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hu-HU" sz="2400" dirty="0" smtClean="0"/>
              <a:t>Előnyben részesítés: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Char char="–"/>
            </a:pPr>
            <a:r>
              <a:rPr lang="hu-HU" sz="2000" dirty="0" smtClean="0"/>
              <a:t>a dokumentumpótlás határidejéig megfelel a kedvezményre jogosító feltételeknek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Char char="–"/>
            </a:pPr>
            <a:r>
              <a:rPr lang="hu-HU" sz="2000" dirty="0" smtClean="0"/>
              <a:t>azt megfelelőképpen igazolja. </a:t>
            </a:r>
          </a:p>
          <a:p>
            <a:pPr lvl="2" indent="0" eaLnBrk="1" hangingPunct="1">
              <a:lnSpc>
                <a:spcPct val="80000"/>
              </a:lnSpc>
              <a:buNone/>
            </a:pPr>
            <a:r>
              <a:rPr lang="hu-HU" sz="2000" dirty="0" smtClean="0">
                <a:solidFill>
                  <a:srgbClr val="0070C0"/>
                </a:solidFill>
              </a:rPr>
              <a:t>Fontos! </a:t>
            </a:r>
            <a:r>
              <a:rPr lang="hu-HU" sz="2000" dirty="0" err="1" smtClean="0">
                <a:solidFill>
                  <a:srgbClr val="0070C0"/>
                </a:solidFill>
              </a:rPr>
              <a:t>FFT-ben</a:t>
            </a:r>
            <a:r>
              <a:rPr lang="hu-HU" sz="2000" dirty="0" smtClean="0">
                <a:solidFill>
                  <a:srgbClr val="0070C0"/>
                </a:solidFill>
              </a:rPr>
              <a:t> utánanézni, hogy pontosan milyen igazolást kérnek!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885FC-8D31-4642-9120-EC4D2EB38F60}" type="slidenum">
              <a:rPr lang="hu-HU"/>
              <a:pPr>
                <a:defRPr/>
              </a:pPr>
              <a:t>15</a:t>
            </a:fld>
            <a:endParaRPr lang="hu-HU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225" y="116633"/>
            <a:ext cx="1810256" cy="129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980728"/>
            <a:ext cx="8572500" cy="1021721"/>
          </a:xfrm>
        </p:spPr>
        <p:txBody>
          <a:bodyPr/>
          <a:lstStyle/>
          <a:p>
            <a:pPr eaLnBrk="1" hangingPunct="1"/>
            <a:r>
              <a:rPr lang="hu-HU" sz="3600" dirty="0" smtClean="0"/>
              <a:t>Kötelező emelt szintű érettségi követelmény képzési területenként: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204864"/>
            <a:ext cx="8532812" cy="424832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800" dirty="0" smtClean="0"/>
              <a:t>agrár – állatorvosi (2 db), erdőmérnöki (1 db)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dirty="0" smtClean="0"/>
              <a:t>minden bölcsész és társadalomtudományi szakra </a:t>
            </a:r>
            <a:br>
              <a:rPr lang="hu-HU" sz="2800" dirty="0" smtClean="0"/>
            </a:br>
            <a:r>
              <a:rPr lang="hu-HU" sz="2800" dirty="0" smtClean="0"/>
              <a:t>(1 db)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dirty="0" smtClean="0"/>
              <a:t>jogi – jogász (1 db)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dirty="0" smtClean="0"/>
              <a:t>gazdaságtudomány – alkalmazott közgazdaságtan, gazdaság- és pénzügy-matematikai elemzés (1 db)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dirty="0" smtClean="0"/>
              <a:t>műszaki – építészmérnök, energetikai mérnök (1 db)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dirty="0" smtClean="0"/>
              <a:t>orvosi – általános orvos, fogorvos, gyógyszerész </a:t>
            </a:r>
            <a:br>
              <a:rPr lang="hu-HU" sz="2800" dirty="0" smtClean="0"/>
            </a:br>
            <a:r>
              <a:rPr lang="hu-HU" sz="2800" dirty="0" smtClean="0"/>
              <a:t>(2 db)</a:t>
            </a:r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BB5EED-6EF6-4F97-A2AE-E834534ADD0A}" type="slidenum">
              <a:rPr lang="hu-HU"/>
              <a:pPr>
                <a:defRPr/>
              </a:pPr>
              <a:t>16</a:t>
            </a:fld>
            <a:endParaRPr lang="hu-H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6632"/>
            <a:ext cx="1748408" cy="710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ím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911572"/>
          </a:xfrm>
        </p:spPr>
        <p:txBody>
          <a:bodyPr/>
          <a:lstStyle/>
          <a:p>
            <a:pPr eaLnBrk="1" hangingPunct="1"/>
            <a:r>
              <a:rPr lang="hu-HU" sz="4400" dirty="0" smtClean="0"/>
              <a:t>ANA ponthatárok 2017-ben</a:t>
            </a:r>
          </a:p>
        </p:txBody>
      </p:sp>
      <p:sp>
        <p:nvSpPr>
          <p:cNvPr id="29699" name="Tartalom helye 2"/>
          <p:cNvSpPr>
            <a:spLocks noGrp="1"/>
          </p:cNvSpPr>
          <p:nvPr>
            <p:ph idx="1"/>
          </p:nvPr>
        </p:nvSpPr>
        <p:spPr>
          <a:xfrm>
            <a:off x="214313" y="1340767"/>
            <a:ext cx="8929687" cy="5112569"/>
          </a:xfrm>
        </p:spPr>
        <p:txBody>
          <a:bodyPr/>
          <a:lstStyle/>
          <a:p>
            <a:pPr eaLnBrk="1" hangingPunct="1"/>
            <a:r>
              <a:rPr lang="hu-HU" sz="2000" dirty="0" smtClean="0"/>
              <a:t>Alapesetben az állami ösztöndíjas és az önköltséges ponthatár megegyezik</a:t>
            </a:r>
          </a:p>
          <a:p>
            <a:pPr eaLnBrk="1" hangingPunct="1"/>
            <a:r>
              <a:rPr lang="hu-HU" sz="2000" dirty="0" smtClean="0"/>
              <a:t>De az emberi erőforrások minisztere a magyar </a:t>
            </a:r>
            <a:r>
              <a:rPr lang="hu-HU" sz="2000" b="1" dirty="0" smtClean="0"/>
              <a:t>állami ösztöndíjas képzésre történő felvételhez szükséges </a:t>
            </a:r>
            <a:r>
              <a:rPr lang="hu-HU" sz="2000" dirty="0" smtClean="0"/>
              <a:t>ponthatárt  – jellemzően a szakos kapacitás okán – magasabban állapíthatja meg</a:t>
            </a:r>
          </a:p>
          <a:p>
            <a:pPr eaLnBrk="1" hangingPunct="1"/>
            <a:r>
              <a:rPr lang="hu-HU" sz="2000" dirty="0" smtClean="0"/>
              <a:t>2017-ben összesen </a:t>
            </a:r>
            <a:r>
              <a:rPr lang="hu-HU" sz="2000" dirty="0"/>
              <a:t>41 </a:t>
            </a:r>
            <a:r>
              <a:rPr lang="hu-HU" sz="2000" dirty="0" smtClean="0"/>
              <a:t>ilyen szak volt </a:t>
            </a:r>
            <a:r>
              <a:rPr lang="hu-HU" sz="2000" dirty="0"/>
              <a:t>(részletesen lásd a </a:t>
            </a:r>
            <a:r>
              <a:rPr lang="hu-HU" sz="2000" dirty="0" err="1"/>
              <a:t>www.felvi.hu-n</a:t>
            </a:r>
            <a:r>
              <a:rPr lang="hu-HU" sz="2000" dirty="0"/>
              <a:t>)</a:t>
            </a:r>
            <a:endParaRPr lang="hu-HU" sz="2000" dirty="0" smtClean="0"/>
          </a:p>
          <a:p>
            <a:pPr lvl="1" eaLnBrk="1" hangingPunct="1"/>
            <a:r>
              <a:rPr lang="hu-HU" sz="1600" dirty="0" smtClean="0"/>
              <a:t>alkalmazott </a:t>
            </a:r>
            <a:r>
              <a:rPr lang="hu-HU" sz="1600" dirty="0"/>
              <a:t>közgazdaságtan – </a:t>
            </a:r>
            <a:r>
              <a:rPr lang="hu-HU" sz="1600" dirty="0">
                <a:solidFill>
                  <a:schemeClr val="bg2">
                    <a:lumMod val="50000"/>
                  </a:schemeClr>
                </a:solidFill>
              </a:rPr>
              <a:t>458</a:t>
            </a:r>
            <a:r>
              <a:rPr lang="hu-HU" sz="1600" dirty="0"/>
              <a:t> </a:t>
            </a:r>
            <a:r>
              <a:rPr lang="hu-HU" sz="1600" dirty="0" smtClean="0"/>
              <a:t>pont</a:t>
            </a:r>
          </a:p>
          <a:p>
            <a:pPr lvl="1" eaLnBrk="1" hangingPunct="1"/>
            <a:r>
              <a:rPr lang="hu-HU" sz="1600" dirty="0" smtClean="0"/>
              <a:t>állatorvosi </a:t>
            </a:r>
            <a:r>
              <a:rPr lang="hu-HU" sz="1600" dirty="0"/>
              <a:t>– </a:t>
            </a:r>
            <a:r>
              <a:rPr lang="hu-HU" sz="1600" dirty="0">
                <a:solidFill>
                  <a:schemeClr val="bg2">
                    <a:lumMod val="50000"/>
                  </a:schemeClr>
                </a:solidFill>
              </a:rPr>
              <a:t>400</a:t>
            </a:r>
            <a:r>
              <a:rPr lang="hu-HU" sz="1600" dirty="0"/>
              <a:t> </a:t>
            </a:r>
            <a:r>
              <a:rPr lang="hu-HU" sz="1600" dirty="0" smtClean="0"/>
              <a:t>pont</a:t>
            </a:r>
          </a:p>
          <a:p>
            <a:pPr lvl="1" eaLnBrk="1" hangingPunct="1"/>
            <a:r>
              <a:rPr lang="hu-HU" sz="1600" dirty="0" smtClean="0"/>
              <a:t>emberi </a:t>
            </a:r>
            <a:r>
              <a:rPr lang="hu-HU" sz="1600" dirty="0"/>
              <a:t>erőforrások  - </a:t>
            </a:r>
            <a:r>
              <a:rPr lang="hu-HU" sz="1600" dirty="0">
                <a:solidFill>
                  <a:schemeClr val="bg2">
                    <a:lumMod val="50000"/>
                  </a:schemeClr>
                </a:solidFill>
              </a:rPr>
              <a:t>443</a:t>
            </a:r>
            <a:r>
              <a:rPr lang="hu-HU" sz="1600" dirty="0"/>
              <a:t> </a:t>
            </a:r>
            <a:r>
              <a:rPr lang="hu-HU" sz="1600" dirty="0" smtClean="0"/>
              <a:t>pont</a:t>
            </a:r>
          </a:p>
          <a:p>
            <a:pPr lvl="1" eaLnBrk="1" hangingPunct="1"/>
            <a:r>
              <a:rPr lang="hu-HU" sz="1600" dirty="0" smtClean="0"/>
              <a:t>gyógyszerészeti </a:t>
            </a:r>
            <a:r>
              <a:rPr lang="hu-HU" sz="1600" dirty="0"/>
              <a:t>– </a:t>
            </a:r>
            <a:r>
              <a:rPr lang="hu-HU" sz="1600" dirty="0">
                <a:solidFill>
                  <a:schemeClr val="bg2">
                    <a:lumMod val="50000"/>
                  </a:schemeClr>
                </a:solidFill>
              </a:rPr>
              <a:t>385</a:t>
            </a:r>
            <a:r>
              <a:rPr lang="hu-HU" sz="1600" dirty="0"/>
              <a:t> </a:t>
            </a:r>
            <a:r>
              <a:rPr lang="hu-HU" sz="1600" dirty="0" smtClean="0"/>
              <a:t>pont</a:t>
            </a:r>
          </a:p>
          <a:p>
            <a:pPr lvl="1" eaLnBrk="1" hangingPunct="1"/>
            <a:r>
              <a:rPr lang="hu-HU" sz="1600" dirty="0" smtClean="0"/>
              <a:t>jogász </a:t>
            </a:r>
            <a:r>
              <a:rPr lang="hu-HU" sz="1600" dirty="0"/>
              <a:t>– </a:t>
            </a:r>
            <a:r>
              <a:rPr lang="hu-HU" sz="1600" dirty="0">
                <a:solidFill>
                  <a:schemeClr val="bg2">
                    <a:lumMod val="50000"/>
                  </a:schemeClr>
                </a:solidFill>
              </a:rPr>
              <a:t>460</a:t>
            </a:r>
            <a:r>
              <a:rPr lang="hu-HU" sz="1600" dirty="0"/>
              <a:t> </a:t>
            </a:r>
            <a:r>
              <a:rPr lang="hu-HU" sz="1600" dirty="0" smtClean="0"/>
              <a:t>pont</a:t>
            </a:r>
          </a:p>
          <a:p>
            <a:pPr lvl="1" eaLnBrk="1" hangingPunct="1"/>
            <a:r>
              <a:rPr lang="hu-HU" sz="1600" dirty="0" smtClean="0"/>
              <a:t>kereskedelem </a:t>
            </a:r>
            <a:r>
              <a:rPr lang="hu-HU" sz="1600" dirty="0"/>
              <a:t>és marketing – </a:t>
            </a:r>
            <a:r>
              <a:rPr lang="hu-HU" sz="1600" dirty="0">
                <a:solidFill>
                  <a:schemeClr val="bg2">
                    <a:lumMod val="50000"/>
                  </a:schemeClr>
                </a:solidFill>
              </a:rPr>
              <a:t>449</a:t>
            </a:r>
            <a:r>
              <a:rPr lang="hu-HU" sz="1600" dirty="0"/>
              <a:t> </a:t>
            </a:r>
            <a:r>
              <a:rPr lang="hu-HU" sz="1600" dirty="0" smtClean="0"/>
              <a:t>pont</a:t>
            </a:r>
          </a:p>
          <a:p>
            <a:pPr lvl="1" eaLnBrk="1" hangingPunct="1"/>
            <a:r>
              <a:rPr lang="hu-HU" sz="1600" dirty="0"/>
              <a:t>kommunikáció- és médiatudomány – </a:t>
            </a:r>
            <a:r>
              <a:rPr lang="hu-HU" sz="1600" dirty="0">
                <a:solidFill>
                  <a:schemeClr val="bg2">
                    <a:lumMod val="50000"/>
                  </a:schemeClr>
                </a:solidFill>
              </a:rPr>
              <a:t>455</a:t>
            </a:r>
            <a:r>
              <a:rPr lang="hu-HU" sz="1600" dirty="0"/>
              <a:t> pont</a:t>
            </a:r>
          </a:p>
          <a:p>
            <a:pPr lvl="1" eaLnBrk="1" hangingPunct="1"/>
            <a:r>
              <a:rPr lang="hu-HU" sz="1600" dirty="0" smtClean="0"/>
              <a:t>nemzetközi </a:t>
            </a:r>
            <a:r>
              <a:rPr lang="hu-HU" sz="1600" dirty="0"/>
              <a:t>tanulmányok – </a:t>
            </a:r>
            <a:r>
              <a:rPr lang="hu-HU" sz="1600" dirty="0">
                <a:solidFill>
                  <a:schemeClr val="bg2">
                    <a:lumMod val="50000"/>
                  </a:schemeClr>
                </a:solidFill>
              </a:rPr>
              <a:t>465</a:t>
            </a:r>
            <a:r>
              <a:rPr lang="hu-HU" sz="1600" dirty="0"/>
              <a:t> </a:t>
            </a:r>
            <a:r>
              <a:rPr lang="hu-HU" sz="1600" dirty="0" smtClean="0"/>
              <a:t>pont</a:t>
            </a:r>
          </a:p>
          <a:p>
            <a:pPr lvl="1" eaLnBrk="1" hangingPunct="1"/>
            <a:r>
              <a:rPr lang="hu-HU" sz="1600" dirty="0" smtClean="0"/>
              <a:t>pénzügy </a:t>
            </a:r>
            <a:r>
              <a:rPr lang="hu-HU" sz="1600" dirty="0"/>
              <a:t>és számvitel – </a:t>
            </a:r>
            <a:r>
              <a:rPr lang="hu-HU" sz="1600" dirty="0">
                <a:solidFill>
                  <a:schemeClr val="bg2">
                    <a:lumMod val="50000"/>
                  </a:schemeClr>
                </a:solidFill>
              </a:rPr>
              <a:t>450</a:t>
            </a:r>
            <a:r>
              <a:rPr lang="hu-HU" sz="1600" dirty="0"/>
              <a:t> </a:t>
            </a:r>
            <a:r>
              <a:rPr lang="hu-HU" sz="1600" dirty="0" smtClean="0"/>
              <a:t>pont</a:t>
            </a:r>
          </a:p>
          <a:p>
            <a:pPr lvl="1" eaLnBrk="1" hangingPunct="1"/>
            <a:r>
              <a:rPr lang="hu-HU" sz="1600" dirty="0"/>
              <a:t>pszichológia – </a:t>
            </a:r>
            <a:r>
              <a:rPr lang="hu-HU" sz="1600" dirty="0">
                <a:solidFill>
                  <a:schemeClr val="bg2">
                    <a:lumMod val="50000"/>
                  </a:schemeClr>
                </a:solidFill>
              </a:rPr>
              <a:t>435</a:t>
            </a:r>
            <a:r>
              <a:rPr lang="hu-HU" sz="1600" dirty="0"/>
              <a:t> pont</a:t>
            </a:r>
          </a:p>
          <a:p>
            <a:pPr lvl="1" eaLnBrk="1" hangingPunct="1"/>
            <a:r>
              <a:rPr lang="hu-HU" sz="1600" dirty="0" smtClean="0"/>
              <a:t>turizmus-vendéglátás </a:t>
            </a:r>
            <a:r>
              <a:rPr lang="hu-HU" sz="1600" dirty="0"/>
              <a:t>– </a:t>
            </a:r>
            <a:r>
              <a:rPr lang="hu-HU" sz="1600" dirty="0">
                <a:solidFill>
                  <a:schemeClr val="bg2">
                    <a:lumMod val="50000"/>
                  </a:schemeClr>
                </a:solidFill>
              </a:rPr>
              <a:t>420</a:t>
            </a:r>
            <a:r>
              <a:rPr lang="hu-HU" sz="1600" dirty="0"/>
              <a:t> pont</a:t>
            </a:r>
          </a:p>
          <a:p>
            <a:pPr lvl="1" eaLnBrk="1" hangingPunct="1"/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7E744-62C1-4AAB-AB38-21EA1039E996}" type="slidenum">
              <a:rPr lang="hu-HU"/>
              <a:pPr>
                <a:defRPr/>
              </a:pPr>
              <a:t>17</a:t>
            </a:fld>
            <a:endParaRPr lang="hu-HU"/>
          </a:p>
        </p:txBody>
      </p:sp>
      <p:pic>
        <p:nvPicPr>
          <p:cNvPr id="5" name="Picture 8" descr="Képtalálat a következőre: „állami ösztöndíj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61983"/>
            <a:ext cx="1608178" cy="120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509713"/>
          </a:xfrm>
          <a:noFill/>
        </p:spPr>
        <p:txBody>
          <a:bodyPr/>
          <a:lstStyle/>
          <a:p>
            <a:pPr eaLnBrk="1" hangingPunct="1"/>
            <a:r>
              <a:rPr lang="hu-HU" dirty="0" smtClean="0"/>
              <a:t>Legfontosabb határidők – </a:t>
            </a:r>
            <a:r>
              <a:rPr lang="hu-HU" sz="4000" dirty="0" smtClean="0"/>
              <a:t>előreláthatóan (pontos forrás az FFT!)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43188"/>
            <a:ext cx="8229600" cy="3681412"/>
          </a:xfrm>
        </p:spPr>
        <p:txBody>
          <a:bodyPr/>
          <a:lstStyle/>
          <a:p>
            <a:pPr eaLnBrk="1" hangingPunct="1"/>
            <a:r>
              <a:rPr lang="hu-HU" dirty="0" smtClean="0">
                <a:solidFill>
                  <a:srgbClr val="FF0000"/>
                </a:solidFill>
              </a:rPr>
              <a:t>február 15. </a:t>
            </a:r>
            <a:r>
              <a:rPr lang="hu-HU" dirty="0" smtClean="0"/>
              <a:t>– jelentkezési </a:t>
            </a:r>
            <a:r>
              <a:rPr lang="hu-HU" dirty="0" smtClean="0"/>
              <a:t>és </a:t>
            </a:r>
            <a:r>
              <a:rPr lang="hu-HU" dirty="0" smtClean="0"/>
              <a:t>fizetési határidő</a:t>
            </a:r>
          </a:p>
          <a:p>
            <a:pPr eaLnBrk="1" hangingPunct="1"/>
            <a:r>
              <a:rPr lang="hu-HU" dirty="0" smtClean="0">
                <a:solidFill>
                  <a:schemeClr val="accent1"/>
                </a:solidFill>
              </a:rPr>
              <a:t>február 20.</a:t>
            </a:r>
            <a:r>
              <a:rPr lang="hu-HU" dirty="0" smtClean="0"/>
              <a:t> – hitelesítési határidő</a:t>
            </a:r>
          </a:p>
          <a:p>
            <a:pPr eaLnBrk="1" hangingPunct="1"/>
            <a:r>
              <a:rPr lang="hu-HU" dirty="0" smtClean="0">
                <a:solidFill>
                  <a:srgbClr val="FF0000"/>
                </a:solidFill>
              </a:rPr>
              <a:t>július 11.</a:t>
            </a:r>
            <a:r>
              <a:rPr lang="hu-HU" dirty="0" smtClean="0"/>
              <a:t> – dokumentumpótlás végső határideje</a:t>
            </a:r>
          </a:p>
          <a:p>
            <a:pPr eaLnBrk="1" hangingPunct="1"/>
            <a:r>
              <a:rPr lang="hu-HU" dirty="0" smtClean="0">
                <a:solidFill>
                  <a:schemeClr val="accent1"/>
                </a:solidFill>
              </a:rPr>
              <a:t>július 25.</a:t>
            </a:r>
            <a:r>
              <a:rPr lang="hu-HU" dirty="0" smtClean="0"/>
              <a:t> – vonalhúzás </a:t>
            </a:r>
          </a:p>
          <a:p>
            <a:pPr eaLnBrk="1" hangingPunct="1"/>
            <a:r>
              <a:rPr lang="hu-HU" dirty="0" smtClean="0">
                <a:solidFill>
                  <a:schemeClr val="accent1"/>
                </a:solidFill>
              </a:rPr>
              <a:t>augusztus 5.</a:t>
            </a:r>
            <a:r>
              <a:rPr lang="hu-HU" dirty="0" smtClean="0"/>
              <a:t> – besorolási döntés </a:t>
            </a:r>
          </a:p>
          <a:p>
            <a:pPr eaLnBrk="1" hangingPunct="1"/>
            <a:r>
              <a:rPr lang="hu-HU" dirty="0" smtClean="0">
                <a:solidFill>
                  <a:schemeClr val="accent1"/>
                </a:solidFill>
              </a:rPr>
              <a:t>augusztus 20. </a:t>
            </a:r>
            <a:r>
              <a:rPr lang="hu-HU" dirty="0" smtClean="0"/>
              <a:t>- jogorvoslat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824" y="188641"/>
            <a:ext cx="1911083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>
          <a:xfrm>
            <a:off x="899592" y="1268760"/>
            <a:ext cx="7543800" cy="1431925"/>
          </a:xfrm>
        </p:spPr>
        <p:txBody>
          <a:bodyPr/>
          <a:lstStyle/>
          <a:p>
            <a:pPr algn="ctr" eaLnBrk="1" hangingPunct="1"/>
            <a:r>
              <a:rPr lang="hu-HU" sz="5400" dirty="0">
                <a:solidFill>
                  <a:schemeClr val="accent1"/>
                </a:solidFill>
              </a:rPr>
              <a:t>Köszönöm a figyelmet!</a:t>
            </a:r>
            <a:br>
              <a:rPr lang="hu-HU" sz="5400" dirty="0">
                <a:solidFill>
                  <a:schemeClr val="accent1"/>
                </a:solidFill>
              </a:rPr>
            </a:br>
            <a:endParaRPr lang="hu-HU" dirty="0" smtClean="0"/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133600"/>
            <a:ext cx="6769100" cy="3962400"/>
          </a:xfrm>
        </p:spPr>
        <p:txBody>
          <a:bodyPr/>
          <a:lstStyle/>
          <a:p>
            <a:pPr eaLnBrk="1" hangingPunct="1"/>
            <a:endParaRPr lang="hu-HU" sz="2800" dirty="0" smtClean="0">
              <a:solidFill>
                <a:schemeClr val="accent1"/>
              </a:solidFill>
            </a:endParaRPr>
          </a:p>
          <a:p>
            <a:pPr eaLnBrk="1" hangingPunct="1"/>
            <a:endParaRPr lang="hu-HU" dirty="0" smtClean="0"/>
          </a:p>
          <a:p>
            <a:pPr eaLnBrk="1" hangingPunct="1">
              <a:buFont typeface="Wingdings" pitchFamily="2" charset="2"/>
              <a:buNone/>
            </a:pPr>
            <a:endParaRPr lang="hu-HU" sz="2800" dirty="0" smtClean="0"/>
          </a:p>
        </p:txBody>
      </p:sp>
      <p:sp>
        <p:nvSpPr>
          <p:cNvPr id="4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A6420-D5EA-4442-AB39-D6440D170711}" type="slidenum">
              <a:rPr lang="hu-HU"/>
              <a:pPr>
                <a:defRPr/>
              </a:pPr>
              <a:t>19</a:t>
            </a:fld>
            <a:endParaRPr lang="hu-H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36912"/>
            <a:ext cx="24384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707926"/>
          </a:xfrm>
        </p:spPr>
        <p:txBody>
          <a:bodyPr/>
          <a:lstStyle/>
          <a:p>
            <a:pPr eaLnBrk="1" hangingPunct="1"/>
            <a:r>
              <a:rPr lang="hu-HU" sz="4400" dirty="0" smtClean="0"/>
              <a:t>Miről kell dönteni?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28800"/>
            <a:ext cx="8070850" cy="4824388"/>
          </a:xfrm>
        </p:spPr>
        <p:txBody>
          <a:bodyPr/>
          <a:lstStyle/>
          <a:p>
            <a:pPr eaLnBrk="1" hangingPunct="1"/>
            <a:r>
              <a:rPr lang="hu-HU" sz="2800" dirty="0" smtClean="0"/>
              <a:t>Mit (szak)? </a:t>
            </a:r>
          </a:p>
          <a:p>
            <a:pPr marL="393700" lvl="1" indent="0" eaLnBrk="1" hangingPunct="1">
              <a:buNone/>
            </a:pPr>
            <a:r>
              <a:rPr lang="hu-HU" dirty="0" smtClean="0"/>
              <a:t>- reál vagy humán</a:t>
            </a:r>
          </a:p>
          <a:p>
            <a:pPr marL="393700" lvl="1" indent="0" eaLnBrk="1" hangingPunct="1">
              <a:buNone/>
            </a:pPr>
            <a:r>
              <a:rPr lang="hu-HU" dirty="0" smtClean="0"/>
              <a:t>- osztatlan vagy alapképzés vagy felsőoktatási szakképzés</a:t>
            </a:r>
          </a:p>
          <a:p>
            <a:pPr marL="393700" lvl="1" indent="0" eaLnBrk="1" hangingPunct="1">
              <a:buNone/>
            </a:pPr>
            <a:r>
              <a:rPr lang="hu-HU" dirty="0" smtClean="0"/>
              <a:t>- munkarend (N, L, E, T)</a:t>
            </a:r>
          </a:p>
          <a:p>
            <a:pPr marL="393700" lvl="1" indent="0" eaLnBrk="1" hangingPunct="1">
              <a:buNone/>
            </a:pPr>
            <a:r>
              <a:rPr lang="hu-HU" dirty="0" smtClean="0"/>
              <a:t>- bejutási esélyek, elhelyezkedési esélyek végzés után</a:t>
            </a:r>
          </a:p>
          <a:p>
            <a:pPr eaLnBrk="1" hangingPunct="1"/>
            <a:r>
              <a:rPr lang="hu-HU" sz="2800" dirty="0" smtClean="0"/>
              <a:t>Hol (intézmény)? </a:t>
            </a:r>
          </a:p>
          <a:p>
            <a:pPr marL="393700" lvl="1" indent="0" eaLnBrk="1" hangingPunct="1">
              <a:buNone/>
            </a:pPr>
            <a:r>
              <a:rPr lang="hu-HU" dirty="0" smtClean="0"/>
              <a:t>- helyben vagy távol</a:t>
            </a:r>
          </a:p>
          <a:p>
            <a:pPr eaLnBrk="1" hangingPunct="1"/>
            <a:r>
              <a:rPr lang="hu-HU" sz="2800" dirty="0" smtClean="0"/>
              <a:t>Mennyiért (finanszírozás)? </a:t>
            </a:r>
          </a:p>
          <a:p>
            <a:pPr marL="393700" lvl="1" indent="0" eaLnBrk="1" hangingPunct="1">
              <a:buNone/>
            </a:pPr>
            <a:r>
              <a:rPr lang="hu-HU" dirty="0" smtClean="0"/>
              <a:t>- állami (rész)ösztöndíjas vagy önköltséges – egy évre szól, utána teljesítményfüggő és átjárható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C428B-C14A-4531-A6C0-4784ADA99063}" type="slidenum">
              <a:rPr lang="hu-HU"/>
              <a:pPr>
                <a:defRPr/>
              </a:pPr>
              <a:t>2</a:t>
            </a:fld>
            <a:endParaRPr lang="hu-HU"/>
          </a:p>
        </p:txBody>
      </p:sp>
      <p:pic>
        <p:nvPicPr>
          <p:cNvPr id="7173" name="Picture 6" descr="MCj044149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619672" cy="1619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EDC29-AA96-41F6-B931-E5496348968B}" type="slidenum">
              <a:rPr lang="hu-HU"/>
              <a:pPr>
                <a:defRPr/>
              </a:pPr>
              <a:t>3</a:t>
            </a:fld>
            <a:endParaRPr lang="hu-HU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404664"/>
            <a:ext cx="8191872" cy="1431925"/>
          </a:xfrm>
        </p:spPr>
        <p:txBody>
          <a:bodyPr/>
          <a:lstStyle/>
          <a:p>
            <a:pPr eaLnBrk="1" hangingPunct="1"/>
            <a:r>
              <a:rPr lang="hu-HU" dirty="0" smtClean="0"/>
              <a:t>Állami (rész)ösztöndíj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81200"/>
            <a:ext cx="8675687" cy="44719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u-HU" dirty="0" smtClean="0"/>
              <a:t>Beiratkozáskor a hallgató aláírásával vállalja az állami ösztöndíjas képzés feltételeit:</a:t>
            </a:r>
          </a:p>
          <a:p>
            <a:pPr lvl="1" eaLnBrk="1" hangingPunct="1">
              <a:defRPr/>
            </a:pPr>
            <a:r>
              <a:rPr lang="hu-HU" dirty="0" smtClean="0"/>
              <a:t>a képzési idő másfélszeresén belül megszerzi az oklevelet, ha nem, az </a:t>
            </a:r>
            <a:r>
              <a:rPr lang="hu-HU" dirty="0" smtClean="0">
                <a:solidFill>
                  <a:schemeClr val="accent1"/>
                </a:solidFill>
              </a:rPr>
              <a:t>50%</a:t>
            </a:r>
            <a:r>
              <a:rPr lang="hu-HU" dirty="0" smtClean="0"/>
              <a:t>-ot visszafizeti;</a:t>
            </a:r>
          </a:p>
          <a:p>
            <a:pPr lvl="1" eaLnBrk="1" hangingPunct="1">
              <a:defRPr/>
            </a:pPr>
            <a:r>
              <a:rPr lang="hu-HU" dirty="0" smtClean="0"/>
              <a:t>20 éven belül az ösztöndíjas időtartamot itthon ledolgozza, ha nem, visszafizeti a </a:t>
            </a:r>
            <a:r>
              <a:rPr lang="hu-HU" dirty="0" smtClean="0">
                <a:solidFill>
                  <a:schemeClr val="accent1"/>
                </a:solidFill>
              </a:rPr>
              <a:t>100%</a:t>
            </a:r>
            <a:r>
              <a:rPr lang="hu-HU" dirty="0" smtClean="0"/>
              <a:t>-ot.</a:t>
            </a:r>
          </a:p>
          <a:p>
            <a:pPr marL="393700" lvl="1" indent="0" eaLnBrk="1" hangingPunct="1">
              <a:buFont typeface="Wingdings 2" pitchFamily="18" charset="2"/>
              <a:buNone/>
              <a:defRPr/>
            </a:pPr>
            <a:r>
              <a:rPr lang="hu-HU" dirty="0" smtClean="0"/>
              <a:t>Figyelem: </a:t>
            </a:r>
            <a:r>
              <a:rPr lang="hu-HU" dirty="0" smtClean="0">
                <a:solidFill>
                  <a:srgbClr val="FF0000"/>
                </a:solidFill>
              </a:rPr>
              <a:t>adó módjára behajtható köztartozás</a:t>
            </a:r>
            <a:r>
              <a:rPr lang="hu-HU" dirty="0" smtClean="0"/>
              <a:t>!</a:t>
            </a:r>
            <a:endParaRPr lang="hu-HU" dirty="0"/>
          </a:p>
          <a:p>
            <a:pPr marL="393700" lvl="1" indent="0" eaLnBrk="1" hangingPunct="1">
              <a:buFont typeface="Wingdings 2" pitchFamily="18" charset="2"/>
              <a:buNone/>
              <a:defRPr/>
            </a:pPr>
            <a:endParaRPr lang="hu-HU" dirty="0" smtClean="0"/>
          </a:p>
          <a:p>
            <a:pPr marL="393700" lvl="1" indent="0" eaLnBrk="1" hangingPunct="1">
              <a:buFont typeface="Wingdings 2" pitchFamily="18" charset="2"/>
              <a:buNone/>
              <a:defRPr/>
            </a:pPr>
            <a:endParaRPr lang="hu-HU" dirty="0"/>
          </a:p>
          <a:p>
            <a:pPr marL="393700" lvl="1" indent="0" eaLnBrk="1" hangingPunct="1">
              <a:buFont typeface="Wingdings 2" pitchFamily="18" charset="2"/>
              <a:buNone/>
              <a:defRPr/>
            </a:pPr>
            <a:r>
              <a:rPr lang="hu-HU" dirty="0" err="1" smtClean="0"/>
              <a:t>BA-n</a:t>
            </a:r>
            <a:r>
              <a:rPr lang="hu-HU" dirty="0" smtClean="0"/>
              <a:t> 1 félév, </a:t>
            </a:r>
            <a:r>
              <a:rPr lang="hu-HU" dirty="0" err="1" smtClean="0"/>
              <a:t>OMA-n</a:t>
            </a:r>
            <a:r>
              <a:rPr lang="hu-HU" dirty="0" smtClean="0"/>
              <a:t> 2 félév meggondolási idő</a:t>
            </a:r>
          </a:p>
          <a:p>
            <a:pPr lvl="1" eaLnBrk="1" hangingPunct="1">
              <a:buFontTx/>
              <a:buNone/>
              <a:defRPr/>
            </a:pPr>
            <a:endParaRPr lang="hu-HU" dirty="0" smtClean="0"/>
          </a:p>
          <a:p>
            <a:pPr marL="393700" lvl="1" indent="0" eaLnBrk="1" hangingPunct="1">
              <a:buNone/>
              <a:defRPr/>
            </a:pPr>
            <a:endParaRPr lang="hu-HU" dirty="0" smtClean="0"/>
          </a:p>
        </p:txBody>
      </p:sp>
      <p:sp>
        <p:nvSpPr>
          <p:cNvPr id="4" name="Dia számának helye 5"/>
          <p:cNvSpPr txBox="1">
            <a:spLocks noGrp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hu-HU" sz="1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76672"/>
            <a:ext cx="1955411" cy="1308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029EC-01F6-4539-9877-D060E541F904}" type="slidenum">
              <a:rPr lang="hu-HU"/>
              <a:pPr>
                <a:defRPr/>
              </a:pPr>
              <a:t>4</a:t>
            </a:fld>
            <a:endParaRPr lang="hu-HU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304800"/>
            <a:ext cx="8604448" cy="1431925"/>
          </a:xfrm>
          <a:noFill/>
        </p:spPr>
        <p:txBody>
          <a:bodyPr/>
          <a:lstStyle/>
          <a:p>
            <a:pPr eaLnBrk="1" hangingPunct="1"/>
            <a:r>
              <a:rPr lang="hu-HU" sz="4400" dirty="0" smtClean="0"/>
              <a:t>A bolognai rendszer</a:t>
            </a:r>
          </a:p>
        </p:txBody>
      </p:sp>
      <p:sp>
        <p:nvSpPr>
          <p:cNvPr id="9220" name="AutoShape 6"/>
          <p:cNvSpPr>
            <a:spLocks noChangeArrowheads="1"/>
          </p:cNvSpPr>
          <p:nvPr/>
        </p:nvSpPr>
        <p:spPr bwMode="auto">
          <a:xfrm>
            <a:off x="3203575" y="2133600"/>
            <a:ext cx="5040313" cy="4391025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221" name="Line 7"/>
          <p:cNvSpPr>
            <a:spLocks noChangeShapeType="1"/>
          </p:cNvSpPr>
          <p:nvPr/>
        </p:nvSpPr>
        <p:spPr bwMode="auto">
          <a:xfrm>
            <a:off x="4932363" y="3573463"/>
            <a:ext cx="1654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 flipH="1">
            <a:off x="4211960" y="3573463"/>
            <a:ext cx="1511770" cy="29511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23" name="Line 9"/>
          <p:cNvSpPr>
            <a:spLocks noChangeShapeType="1"/>
          </p:cNvSpPr>
          <p:nvPr/>
        </p:nvSpPr>
        <p:spPr bwMode="auto">
          <a:xfrm>
            <a:off x="4967845" y="5084763"/>
            <a:ext cx="241403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24" name="Text Box 10"/>
          <p:cNvSpPr txBox="1">
            <a:spLocks noChangeArrowheads="1"/>
          </p:cNvSpPr>
          <p:nvPr/>
        </p:nvSpPr>
        <p:spPr bwMode="auto">
          <a:xfrm>
            <a:off x="5219700" y="2757399"/>
            <a:ext cx="10795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hu-HU" sz="1100" b="1" dirty="0">
                <a:solidFill>
                  <a:schemeClr val="bg2"/>
                </a:solidFill>
              </a:rPr>
              <a:t>DOKTORI</a:t>
            </a:r>
          </a:p>
          <a:p>
            <a:pPr algn="ctr" eaLnBrk="1" hangingPunct="1"/>
            <a:r>
              <a:rPr lang="hu-HU" sz="1100" b="1" dirty="0">
                <a:solidFill>
                  <a:schemeClr val="bg2"/>
                </a:solidFill>
              </a:rPr>
              <a:t>(PhD)</a:t>
            </a:r>
          </a:p>
          <a:p>
            <a:pPr algn="ctr" eaLnBrk="1" hangingPunct="1"/>
            <a:r>
              <a:rPr lang="hu-HU" sz="1100" b="1" dirty="0">
                <a:solidFill>
                  <a:schemeClr val="bg2"/>
                </a:solidFill>
              </a:rPr>
              <a:t>6 félév</a:t>
            </a:r>
          </a:p>
        </p:txBody>
      </p:sp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5371136" y="4130656"/>
            <a:ext cx="147637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hu-HU" sz="1200" b="1" dirty="0">
                <a:solidFill>
                  <a:schemeClr val="bg2"/>
                </a:solidFill>
              </a:rPr>
              <a:t>MESTERKÉPZÉS</a:t>
            </a:r>
          </a:p>
          <a:p>
            <a:pPr algn="ctr" eaLnBrk="1" hangingPunct="1"/>
            <a:r>
              <a:rPr lang="hu-HU" sz="1200" b="1" dirty="0">
                <a:solidFill>
                  <a:schemeClr val="bg2"/>
                </a:solidFill>
              </a:rPr>
              <a:t>(MA/</a:t>
            </a:r>
            <a:r>
              <a:rPr lang="hu-HU" sz="1200" b="1" dirty="0" err="1">
                <a:solidFill>
                  <a:schemeClr val="bg2"/>
                </a:solidFill>
              </a:rPr>
              <a:t>MSc</a:t>
            </a:r>
            <a:r>
              <a:rPr lang="hu-HU" sz="1200" b="1" dirty="0">
                <a:solidFill>
                  <a:schemeClr val="bg2"/>
                </a:solidFill>
              </a:rPr>
              <a:t>)</a:t>
            </a:r>
          </a:p>
          <a:p>
            <a:pPr algn="ctr" eaLnBrk="1" hangingPunct="1"/>
            <a:r>
              <a:rPr lang="hu-HU" sz="1400" b="1" dirty="0">
                <a:solidFill>
                  <a:schemeClr val="bg2"/>
                </a:solidFill>
              </a:rPr>
              <a:t>2-5 félév</a:t>
            </a:r>
          </a:p>
        </p:txBody>
      </p:sp>
      <p:sp>
        <p:nvSpPr>
          <p:cNvPr id="9226" name="Text Box 12"/>
          <p:cNvSpPr txBox="1">
            <a:spLocks noChangeArrowheads="1"/>
          </p:cNvSpPr>
          <p:nvPr/>
        </p:nvSpPr>
        <p:spPr bwMode="auto">
          <a:xfrm>
            <a:off x="5076825" y="5370463"/>
            <a:ext cx="2159000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hu-HU" sz="1400" b="1" dirty="0">
                <a:solidFill>
                  <a:schemeClr val="bg2"/>
                </a:solidFill>
              </a:rPr>
              <a:t>ALAPKÉPZÉS (BA/</a:t>
            </a:r>
            <a:r>
              <a:rPr lang="hu-HU" sz="1400" b="1" dirty="0" err="1">
                <a:solidFill>
                  <a:schemeClr val="bg2"/>
                </a:solidFill>
              </a:rPr>
              <a:t>BSc</a:t>
            </a:r>
            <a:r>
              <a:rPr lang="hu-HU" sz="1400" b="1" dirty="0">
                <a:solidFill>
                  <a:schemeClr val="bg2"/>
                </a:solidFill>
              </a:rPr>
              <a:t>)</a:t>
            </a:r>
          </a:p>
          <a:p>
            <a:pPr algn="ctr" eaLnBrk="1" hangingPunct="1"/>
            <a:r>
              <a:rPr lang="hu-HU" sz="1400" b="1" dirty="0">
                <a:solidFill>
                  <a:schemeClr val="bg2"/>
                </a:solidFill>
              </a:rPr>
              <a:t>6-7 félév</a:t>
            </a:r>
          </a:p>
          <a:p>
            <a:pPr eaLnBrk="1" hangingPunct="1">
              <a:spcBef>
                <a:spcPct val="50000"/>
              </a:spcBef>
            </a:pPr>
            <a:endParaRPr lang="hu-HU" dirty="0">
              <a:solidFill>
                <a:schemeClr val="bg2"/>
              </a:solidFill>
            </a:endParaRPr>
          </a:p>
        </p:txBody>
      </p:sp>
      <p:sp>
        <p:nvSpPr>
          <p:cNvPr id="9227" name="Text Box 14"/>
          <p:cNvSpPr txBox="1">
            <a:spLocks noChangeArrowheads="1"/>
          </p:cNvSpPr>
          <p:nvPr/>
        </p:nvSpPr>
        <p:spPr bwMode="auto">
          <a:xfrm rot="1800000">
            <a:off x="4003325" y="3599139"/>
            <a:ext cx="779071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hu-HU" sz="1600" b="1" dirty="0">
                <a:solidFill>
                  <a:schemeClr val="bg2"/>
                </a:solidFill>
              </a:rPr>
              <a:t>O</a:t>
            </a:r>
            <a:endParaRPr lang="hu-HU" sz="1400" b="1" dirty="0">
              <a:solidFill>
                <a:schemeClr val="bg2"/>
              </a:solidFill>
            </a:endParaRPr>
          </a:p>
          <a:p>
            <a:pPr algn="ctr" eaLnBrk="1" hangingPunct="1"/>
            <a:r>
              <a:rPr lang="hu-HU" sz="1400" b="1" dirty="0">
                <a:solidFill>
                  <a:schemeClr val="bg2"/>
                </a:solidFill>
              </a:rPr>
              <a:t>S</a:t>
            </a:r>
          </a:p>
          <a:p>
            <a:pPr algn="ctr" eaLnBrk="1" hangingPunct="1"/>
            <a:r>
              <a:rPr lang="hu-HU" sz="1400" b="1" dirty="0">
                <a:solidFill>
                  <a:schemeClr val="bg2"/>
                </a:solidFill>
              </a:rPr>
              <a:t>Z</a:t>
            </a:r>
          </a:p>
          <a:p>
            <a:pPr algn="ctr" eaLnBrk="1" hangingPunct="1"/>
            <a:r>
              <a:rPr lang="hu-HU" sz="1400" b="1" dirty="0">
                <a:solidFill>
                  <a:schemeClr val="bg2"/>
                </a:solidFill>
              </a:rPr>
              <a:t>T</a:t>
            </a:r>
          </a:p>
          <a:p>
            <a:pPr algn="ctr" eaLnBrk="1" hangingPunct="1"/>
            <a:r>
              <a:rPr lang="hu-HU" sz="1400" b="1" dirty="0">
                <a:solidFill>
                  <a:schemeClr val="bg2"/>
                </a:solidFill>
              </a:rPr>
              <a:t>A</a:t>
            </a:r>
          </a:p>
          <a:p>
            <a:pPr algn="ctr" eaLnBrk="1" hangingPunct="1"/>
            <a:r>
              <a:rPr lang="hu-HU" sz="1400" b="1" dirty="0">
                <a:solidFill>
                  <a:schemeClr val="bg2"/>
                </a:solidFill>
              </a:rPr>
              <a:t>T</a:t>
            </a:r>
          </a:p>
          <a:p>
            <a:pPr algn="ctr" eaLnBrk="1" hangingPunct="1"/>
            <a:r>
              <a:rPr lang="hu-HU" sz="1400" b="1" dirty="0">
                <a:solidFill>
                  <a:schemeClr val="bg2"/>
                </a:solidFill>
              </a:rPr>
              <a:t>L</a:t>
            </a:r>
          </a:p>
          <a:p>
            <a:pPr algn="ctr" eaLnBrk="1" hangingPunct="1"/>
            <a:r>
              <a:rPr lang="hu-HU" sz="1400" b="1" dirty="0">
                <a:solidFill>
                  <a:schemeClr val="bg2"/>
                </a:solidFill>
              </a:rPr>
              <a:t>A</a:t>
            </a:r>
          </a:p>
          <a:p>
            <a:pPr algn="ctr" eaLnBrk="1" hangingPunct="1"/>
            <a:r>
              <a:rPr lang="hu-HU" sz="1400" b="1" dirty="0">
                <a:solidFill>
                  <a:schemeClr val="bg2"/>
                </a:solidFill>
              </a:rPr>
              <a:t>N</a:t>
            </a:r>
          </a:p>
          <a:p>
            <a:pPr algn="ctr" eaLnBrk="1" hangingPunct="1"/>
            <a:endParaRPr lang="hu-HU" sz="1200" b="1" dirty="0">
              <a:solidFill>
                <a:schemeClr val="bg2"/>
              </a:solidFill>
            </a:endParaRPr>
          </a:p>
          <a:p>
            <a:pPr algn="ctr" eaLnBrk="1" hangingPunct="1"/>
            <a:r>
              <a:rPr lang="hu-HU" sz="1200" b="1" dirty="0" smtClean="0">
                <a:solidFill>
                  <a:schemeClr val="bg2"/>
                </a:solidFill>
              </a:rPr>
              <a:t>KÉPZÉS</a:t>
            </a:r>
          </a:p>
          <a:p>
            <a:pPr algn="ctr" eaLnBrk="1" hangingPunct="1"/>
            <a:r>
              <a:rPr lang="hu-HU" sz="1200" b="1" dirty="0" smtClean="0">
                <a:solidFill>
                  <a:schemeClr val="bg2"/>
                </a:solidFill>
              </a:rPr>
              <a:t>(OMA)</a:t>
            </a:r>
            <a:endParaRPr lang="hu-HU" sz="1200" b="1" dirty="0">
              <a:solidFill>
                <a:schemeClr val="bg2"/>
              </a:solidFill>
            </a:endParaRPr>
          </a:p>
          <a:p>
            <a:pPr algn="ctr" eaLnBrk="1" hangingPunct="1"/>
            <a:r>
              <a:rPr lang="hu-HU" sz="1200" b="1" dirty="0" smtClean="0">
                <a:solidFill>
                  <a:schemeClr val="bg2"/>
                </a:solidFill>
              </a:rPr>
              <a:t>10-12</a:t>
            </a:r>
            <a:r>
              <a:rPr lang="hu-HU" b="1" dirty="0" smtClean="0">
                <a:solidFill>
                  <a:schemeClr val="bg2"/>
                </a:solidFill>
              </a:rPr>
              <a:t> </a:t>
            </a:r>
            <a:r>
              <a:rPr lang="hu-HU" sz="1200" b="1" dirty="0">
                <a:solidFill>
                  <a:schemeClr val="bg2"/>
                </a:solidFill>
              </a:rPr>
              <a:t>félév</a:t>
            </a:r>
          </a:p>
        </p:txBody>
      </p:sp>
      <p:sp>
        <p:nvSpPr>
          <p:cNvPr id="9228" name="Oval 16"/>
          <p:cNvSpPr>
            <a:spLocks noChangeArrowheads="1"/>
          </p:cNvSpPr>
          <p:nvPr/>
        </p:nvSpPr>
        <p:spPr bwMode="auto">
          <a:xfrm>
            <a:off x="7308850" y="3860800"/>
            <a:ext cx="1511300" cy="792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229" name="Text Box 17"/>
          <p:cNvSpPr txBox="1">
            <a:spLocks noChangeArrowheads="1"/>
          </p:cNvSpPr>
          <p:nvPr/>
        </p:nvSpPr>
        <p:spPr bwMode="auto">
          <a:xfrm>
            <a:off x="7451725" y="407670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sz="1000" b="1" dirty="0" smtClean="0">
                <a:solidFill>
                  <a:schemeClr val="bg2"/>
                </a:solidFill>
              </a:rPr>
              <a:t>SZAKIRÁNYÚ TOVÁBBKÉPZÉS</a:t>
            </a:r>
            <a:endParaRPr lang="hu-HU" sz="1000" b="1" dirty="0">
              <a:solidFill>
                <a:schemeClr val="bg2"/>
              </a:solidFill>
            </a:endParaRPr>
          </a:p>
        </p:txBody>
      </p:sp>
      <p:sp>
        <p:nvSpPr>
          <p:cNvPr id="9230" name="Oval 18"/>
          <p:cNvSpPr>
            <a:spLocks noChangeArrowheads="1"/>
          </p:cNvSpPr>
          <p:nvPr/>
        </p:nvSpPr>
        <p:spPr bwMode="auto">
          <a:xfrm>
            <a:off x="7308850" y="5373688"/>
            <a:ext cx="1584325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231" name="Text Box 19"/>
          <p:cNvSpPr txBox="1">
            <a:spLocks noChangeArrowheads="1"/>
          </p:cNvSpPr>
          <p:nvPr/>
        </p:nvSpPr>
        <p:spPr bwMode="auto">
          <a:xfrm>
            <a:off x="7453312" y="5605432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sz="1000" b="1" dirty="0" smtClean="0">
                <a:solidFill>
                  <a:schemeClr val="bg2"/>
                </a:solidFill>
              </a:rPr>
              <a:t>FELSŐOKTATÁSI SZAKKÉPZÉS</a:t>
            </a:r>
            <a:endParaRPr lang="hu-HU" sz="1000" b="1" dirty="0">
              <a:solidFill>
                <a:schemeClr val="bg2"/>
              </a:solidFill>
            </a:endParaRPr>
          </a:p>
        </p:txBody>
      </p:sp>
      <p:sp>
        <p:nvSpPr>
          <p:cNvPr id="9232" name="AutoShape 20"/>
          <p:cNvSpPr>
            <a:spLocks noChangeArrowheads="1"/>
          </p:cNvSpPr>
          <p:nvPr/>
        </p:nvSpPr>
        <p:spPr bwMode="auto">
          <a:xfrm>
            <a:off x="5364163" y="4797425"/>
            <a:ext cx="215900" cy="431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233" name="AutoShape 21"/>
          <p:cNvSpPr>
            <a:spLocks noChangeArrowheads="1"/>
          </p:cNvSpPr>
          <p:nvPr/>
        </p:nvSpPr>
        <p:spPr bwMode="auto">
          <a:xfrm>
            <a:off x="6372225" y="4797425"/>
            <a:ext cx="215900" cy="431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234" name="AutoShape 22"/>
          <p:cNvSpPr>
            <a:spLocks noChangeArrowheads="1"/>
          </p:cNvSpPr>
          <p:nvPr/>
        </p:nvSpPr>
        <p:spPr bwMode="auto">
          <a:xfrm>
            <a:off x="5894441" y="3357563"/>
            <a:ext cx="215900" cy="358775"/>
          </a:xfrm>
          <a:prstGeom prst="upArrow">
            <a:avLst>
              <a:gd name="adj1" fmla="val 50000"/>
              <a:gd name="adj2" fmla="val 5827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235" name="AutoShape 23"/>
          <p:cNvSpPr>
            <a:spLocks noChangeArrowheads="1"/>
          </p:cNvSpPr>
          <p:nvPr/>
        </p:nvSpPr>
        <p:spPr bwMode="auto">
          <a:xfrm>
            <a:off x="6948488" y="5734050"/>
            <a:ext cx="503237" cy="142875"/>
          </a:xfrm>
          <a:prstGeom prst="leftArrow">
            <a:avLst>
              <a:gd name="adj1" fmla="val 50000"/>
              <a:gd name="adj2" fmla="val 8805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236" name="Line 25"/>
          <p:cNvSpPr>
            <a:spLocks noChangeShapeType="1"/>
          </p:cNvSpPr>
          <p:nvPr/>
        </p:nvSpPr>
        <p:spPr bwMode="auto">
          <a:xfrm flipV="1">
            <a:off x="7092950" y="4581525"/>
            <a:ext cx="503238" cy="7191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37" name="Line 26"/>
          <p:cNvSpPr>
            <a:spLocks noChangeShapeType="1"/>
          </p:cNvSpPr>
          <p:nvPr/>
        </p:nvSpPr>
        <p:spPr bwMode="auto">
          <a:xfrm flipV="1">
            <a:off x="6732588" y="4365625"/>
            <a:ext cx="576262" cy="1428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38" name="Line 27"/>
          <p:cNvSpPr>
            <a:spLocks noChangeShapeType="1"/>
          </p:cNvSpPr>
          <p:nvPr/>
        </p:nvSpPr>
        <p:spPr bwMode="auto">
          <a:xfrm>
            <a:off x="5219700" y="3933825"/>
            <a:ext cx="2016125" cy="2873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39" name="Szövegdoboz 23"/>
          <p:cNvSpPr txBox="1">
            <a:spLocks noChangeArrowheads="1"/>
          </p:cNvSpPr>
          <p:nvPr/>
        </p:nvSpPr>
        <p:spPr bwMode="auto">
          <a:xfrm>
            <a:off x="10333038" y="18446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hu-HU"/>
          </a:p>
        </p:txBody>
      </p:sp>
      <p:sp>
        <p:nvSpPr>
          <p:cNvPr id="25" name="Felfelé nyíl 24"/>
          <p:cNvSpPr/>
          <p:nvPr/>
        </p:nvSpPr>
        <p:spPr>
          <a:xfrm>
            <a:off x="5219700" y="3357563"/>
            <a:ext cx="215900" cy="358775"/>
          </a:xfrm>
          <a:prstGeom prst="upArrow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chemeClr val="tx1"/>
              </a:solidFill>
              <a:latin typeface="Tahoma" pitchFamily="34" charset="0"/>
            </a:endParaRPr>
          </a:p>
        </p:txBody>
      </p:sp>
      <p:pic>
        <p:nvPicPr>
          <p:cNvPr id="9241" name="Picture 26" descr="MPj041174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60350"/>
            <a:ext cx="12192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Jobbra nyíl 1"/>
          <p:cNvSpPr/>
          <p:nvPr/>
        </p:nvSpPr>
        <p:spPr>
          <a:xfrm>
            <a:off x="6948488" y="5589588"/>
            <a:ext cx="503237" cy="144462"/>
          </a:xfrm>
          <a:prstGeom prst="rightArrow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755576" y="2708275"/>
            <a:ext cx="33123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Érettségi után 3 féle belépés lehetséges:</a:t>
            </a:r>
          </a:p>
          <a:p>
            <a:r>
              <a:rPr lang="hu-HU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felsőoktatási szakképzésre</a:t>
            </a:r>
          </a:p>
          <a:p>
            <a:endParaRPr lang="hu-HU" dirty="0" smtClean="0"/>
          </a:p>
          <a:p>
            <a:pPr marL="285750" indent="-285750">
              <a:buFontTx/>
              <a:buChar char="-"/>
            </a:pPr>
            <a:r>
              <a:rPr lang="hu-HU" dirty="0" smtClean="0"/>
              <a:t>alapképzésre</a:t>
            </a:r>
          </a:p>
          <a:p>
            <a:pPr marL="285750" indent="-285750">
              <a:buFontTx/>
              <a:buChar char="-"/>
            </a:pPr>
            <a:endParaRPr lang="hu-HU" dirty="0" smtClean="0"/>
          </a:p>
          <a:p>
            <a:pPr marL="285750" indent="-285750">
              <a:buFontTx/>
              <a:buChar char="-"/>
            </a:pPr>
            <a:r>
              <a:rPr lang="hu-HU" dirty="0" smtClean="0"/>
              <a:t>osztatlan képzésre</a:t>
            </a:r>
          </a:p>
          <a:p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4427538" y="5661819"/>
            <a:ext cx="504825" cy="215106"/>
          </a:xfrm>
          <a:prstGeom prst="rightArrow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5" name="Balra nyíl 4"/>
          <p:cNvSpPr/>
          <p:nvPr/>
        </p:nvSpPr>
        <p:spPr>
          <a:xfrm>
            <a:off x="4419614" y="5481345"/>
            <a:ext cx="489694" cy="180473"/>
          </a:xfrm>
          <a:prstGeom prst="leftArrow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27062" y="980728"/>
            <a:ext cx="6840538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300" dirty="0"/>
              <a:t>Információk elérhetősége</a:t>
            </a:r>
            <a:r>
              <a:rPr lang="hu-HU" sz="4000" dirty="0"/>
              <a:t/>
            </a:r>
            <a:br>
              <a:rPr lang="hu-HU" sz="4000" dirty="0"/>
            </a:br>
            <a:endParaRPr lang="hu-HU" sz="4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57250" y="2428875"/>
            <a:ext cx="7829550" cy="38957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hu-HU" dirty="0" err="1" smtClean="0">
                <a:solidFill>
                  <a:srgbClr val="FF0000"/>
                </a:solidFill>
              </a:rPr>
              <a:t>www.felvi.hu</a:t>
            </a:r>
            <a:r>
              <a:rPr lang="hu-HU" dirty="0" smtClean="0"/>
              <a:t> – elsődleges forrás! 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hu-HU" dirty="0" smtClean="0"/>
              <a:t>    tervezett megjelenés: </a:t>
            </a:r>
            <a:r>
              <a:rPr lang="hu-HU" dirty="0" smtClean="0">
                <a:solidFill>
                  <a:srgbClr val="0070C0"/>
                </a:solidFill>
              </a:rPr>
              <a:t>2017. december. 22.</a:t>
            </a:r>
            <a:endParaRPr lang="hu-HU" dirty="0" smtClean="0"/>
          </a:p>
          <a:p>
            <a:pPr eaLnBrk="1" hangingPunct="1">
              <a:lnSpc>
                <a:spcPct val="150000"/>
              </a:lnSpc>
            </a:pPr>
            <a:r>
              <a:rPr lang="hu-HU" dirty="0" smtClean="0"/>
              <a:t>FFT hivatalos kiegészítése (január vége)</a:t>
            </a:r>
          </a:p>
          <a:p>
            <a:pPr eaLnBrk="1" hangingPunct="1">
              <a:lnSpc>
                <a:spcPct val="150000"/>
              </a:lnSpc>
            </a:pPr>
            <a:r>
              <a:rPr lang="hu-HU" dirty="0" smtClean="0"/>
              <a:t>A felsőoktatási intézmény vagy a kar honlapja</a:t>
            </a:r>
          </a:p>
          <a:p>
            <a:pPr eaLnBrk="1" hangingPunct="1">
              <a:lnSpc>
                <a:spcPct val="150000"/>
              </a:lnSpc>
            </a:pPr>
            <a:r>
              <a:rPr lang="hu-HU" dirty="0" smtClean="0"/>
              <a:t>Nyílt napok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88377-DC96-43FD-81AC-D9C28A0F90CC}" type="slidenum">
              <a:rPr lang="hu-HU"/>
              <a:pPr>
                <a:defRPr/>
              </a:pPr>
              <a:t>5</a:t>
            </a:fld>
            <a:endParaRPr lang="hu-HU"/>
          </a:p>
        </p:txBody>
      </p:sp>
      <p:sp>
        <p:nvSpPr>
          <p:cNvPr id="10246" name="AutoShape 7"/>
          <p:cNvSpPr>
            <a:spLocks noChangeArrowheads="1"/>
          </p:cNvSpPr>
          <p:nvPr/>
        </p:nvSpPr>
        <p:spPr bwMode="auto">
          <a:xfrm>
            <a:off x="357188" y="3140968"/>
            <a:ext cx="288925" cy="2160587"/>
          </a:xfrm>
          <a:prstGeom prst="downArrow">
            <a:avLst>
              <a:gd name="adj1" fmla="val 50000"/>
              <a:gd name="adj2" fmla="val 1869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32656"/>
            <a:ext cx="1534294" cy="1692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764704"/>
            <a:ext cx="8229600" cy="648072"/>
          </a:xfrm>
        </p:spPr>
        <p:txBody>
          <a:bodyPr/>
          <a:lstStyle/>
          <a:p>
            <a:pPr eaLnBrk="1" hangingPunct="1"/>
            <a:r>
              <a:rPr lang="hu-HU" sz="4000" dirty="0" smtClean="0"/>
              <a:t>Jelentkezés módja és határideje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8597652" cy="525658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sz="2400" dirty="0" smtClean="0"/>
              <a:t>Csak </a:t>
            </a:r>
            <a:r>
              <a:rPr lang="hu-HU" sz="2400" dirty="0" smtClean="0">
                <a:solidFill>
                  <a:srgbClr val="FF0000"/>
                </a:solidFill>
              </a:rPr>
              <a:t>E-jelentkezés </a:t>
            </a:r>
            <a:r>
              <a:rPr lang="hu-HU" sz="2400" dirty="0" smtClean="0"/>
              <a:t>lehet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hu-HU" sz="2000" dirty="0" smtClean="0"/>
              <a:t>feltétel: internet elérhetőség, érvényes e-mail cím</a:t>
            </a:r>
          </a:p>
          <a:p>
            <a:pPr eaLnBrk="1" hangingPunct="1"/>
            <a:r>
              <a:rPr lang="hu-HU" sz="2800" dirty="0" err="1">
                <a:solidFill>
                  <a:srgbClr val="FF0000"/>
                </a:solidFill>
              </a:rPr>
              <a:t>www.felvi.hu</a:t>
            </a:r>
            <a:r>
              <a:rPr lang="hu-HU" sz="2800" dirty="0">
                <a:solidFill>
                  <a:srgbClr val="FF0000"/>
                </a:solidFill>
              </a:rPr>
              <a:t> </a:t>
            </a:r>
            <a:r>
              <a:rPr lang="hu-HU" sz="2400" dirty="0"/>
              <a:t>– </a:t>
            </a:r>
            <a:r>
              <a:rPr lang="hu-HU" sz="2400" dirty="0" smtClean="0"/>
              <a:t>Szolgáltatások – E-felvételi menüpont </a:t>
            </a:r>
            <a:r>
              <a:rPr lang="hu-HU" sz="2800" dirty="0" smtClean="0"/>
              <a:t>regisztráció után lehet használni</a:t>
            </a:r>
            <a:endParaRPr lang="hu-HU" sz="2800" dirty="0"/>
          </a:p>
          <a:p>
            <a:pPr lvl="1" eaLnBrk="1" hangingPunct="1"/>
            <a:r>
              <a:rPr lang="hu-HU" sz="2000" dirty="0"/>
              <a:t>felhasználói név (azonosító)</a:t>
            </a:r>
          </a:p>
          <a:p>
            <a:pPr lvl="1" eaLnBrk="1" hangingPunct="1"/>
            <a:r>
              <a:rPr lang="hu-HU" sz="2000" dirty="0"/>
              <a:t>jelszó</a:t>
            </a:r>
          </a:p>
          <a:p>
            <a:pPr lvl="1" eaLnBrk="1" hangingPunct="1"/>
            <a:r>
              <a:rPr lang="hu-HU" sz="2000" dirty="0"/>
              <a:t>e-mail cím</a:t>
            </a:r>
          </a:p>
          <a:p>
            <a:pPr eaLnBrk="1" hangingPunct="1"/>
            <a:r>
              <a:rPr lang="hu-HU" sz="2400" dirty="0" smtClean="0">
                <a:solidFill>
                  <a:schemeClr val="accent1"/>
                </a:solidFill>
              </a:rPr>
              <a:t>Egyedi </a:t>
            </a:r>
            <a:r>
              <a:rPr lang="hu-HU" sz="2400" dirty="0">
                <a:solidFill>
                  <a:schemeClr val="accent1"/>
                </a:solidFill>
              </a:rPr>
              <a:t>biztonsági kód </a:t>
            </a:r>
            <a:r>
              <a:rPr lang="hu-HU" sz="2400" dirty="0"/>
              <a:t>– a</a:t>
            </a:r>
            <a:r>
              <a:rPr lang="hu-HU" sz="2400" dirty="0">
                <a:solidFill>
                  <a:schemeClr val="accent1"/>
                </a:solidFill>
              </a:rPr>
              <a:t> </a:t>
            </a:r>
            <a:r>
              <a:rPr lang="hu-HU" sz="2400" dirty="0"/>
              <a:t>rendszer automatikusan küldi, a további belépésekhez kell</a:t>
            </a:r>
            <a:r>
              <a:rPr lang="hu-HU" sz="2400" dirty="0" smtClean="0"/>
              <a:t>!</a:t>
            </a:r>
          </a:p>
          <a:p>
            <a:pPr eaLnBrk="1" hangingPunct="1"/>
            <a:r>
              <a:rPr lang="hu-HU" sz="2400" dirty="0" smtClean="0">
                <a:solidFill>
                  <a:srgbClr val="0070C0"/>
                </a:solidFill>
              </a:rPr>
              <a:t>Felvételi azonosító </a:t>
            </a:r>
            <a:r>
              <a:rPr lang="hu-HU" sz="2400" dirty="0" smtClean="0"/>
              <a:t>– 12 jegyű szám </a:t>
            </a:r>
            <a:r>
              <a:rPr lang="hu-HU" sz="1800" dirty="0"/>
              <a:t>(</a:t>
            </a:r>
            <a:r>
              <a:rPr lang="hu-HU" sz="1800" dirty="0">
                <a:solidFill>
                  <a:srgbClr val="FF0000"/>
                </a:solidFill>
              </a:rPr>
              <a:t>3</a:t>
            </a:r>
            <a:r>
              <a:rPr lang="hu-HU" sz="1800" dirty="0"/>
              <a:t>21565870147), </a:t>
            </a:r>
            <a:r>
              <a:rPr lang="hu-HU" sz="1800" dirty="0" smtClean="0"/>
              <a:t>ezen </a:t>
            </a:r>
            <a:r>
              <a:rPr lang="hu-HU" sz="1800" dirty="0"/>
              <a:t>a felvételi azonosító </a:t>
            </a:r>
            <a:r>
              <a:rPr lang="hu-HU" sz="1800" dirty="0" smtClean="0"/>
              <a:t>számon</a:t>
            </a:r>
            <a:r>
              <a:rPr lang="hu-HU" sz="1800" dirty="0"/>
              <a:t> </a:t>
            </a:r>
            <a:r>
              <a:rPr lang="hu-HU" sz="1800" b="1" dirty="0"/>
              <a:t>tartják</a:t>
            </a:r>
            <a:r>
              <a:rPr lang="hu-HU" sz="1800" dirty="0"/>
              <a:t> majd </a:t>
            </a:r>
            <a:r>
              <a:rPr lang="hu-HU" sz="1800" b="1" dirty="0"/>
              <a:t>nyilván a jelentkező adatait.</a:t>
            </a:r>
            <a:r>
              <a:rPr lang="hu-HU" sz="1800" dirty="0"/>
              <a:t> A felvételi eljárás folyamán </a:t>
            </a:r>
            <a:r>
              <a:rPr lang="hu-HU" sz="1800" b="1" dirty="0"/>
              <a:t>ügyintézéskor vagy tájékozódáskor erre a felvételi azonosító számra kell hivatkozni.</a:t>
            </a:r>
            <a:endParaRPr lang="hu-HU" sz="1800" dirty="0"/>
          </a:p>
          <a:p>
            <a:pPr eaLnBrk="1" hangingPunct="1">
              <a:lnSpc>
                <a:spcPct val="80000"/>
              </a:lnSpc>
            </a:pPr>
            <a:r>
              <a:rPr lang="hu-HU" sz="2400" dirty="0" smtClean="0"/>
              <a:t>Jelentkezési határidő: </a:t>
            </a:r>
            <a:r>
              <a:rPr lang="hu-HU" dirty="0" smtClean="0">
                <a:solidFill>
                  <a:srgbClr val="FF0000"/>
                </a:solidFill>
              </a:rPr>
              <a:t>2018. február 15.</a:t>
            </a:r>
            <a:r>
              <a:rPr lang="hu-HU" dirty="0" smtClean="0">
                <a:solidFill>
                  <a:schemeClr val="accent1"/>
                </a:solidFill>
              </a:rPr>
              <a:t> </a:t>
            </a:r>
            <a:r>
              <a:rPr lang="hu-HU" sz="2800" dirty="0"/>
              <a:t>(jogvesztő</a:t>
            </a:r>
            <a:r>
              <a:rPr lang="hu-HU" sz="2800" dirty="0" smtClean="0"/>
              <a:t>!) </a:t>
            </a:r>
            <a:endParaRPr lang="hu-HU" dirty="0" smtClean="0">
              <a:solidFill>
                <a:schemeClr val="accent1"/>
              </a:solidFill>
            </a:endParaRP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65DAB2-8A2B-4F73-A2E1-7A1A6E3707CB}" type="slidenum">
              <a:rPr lang="hu-HU"/>
              <a:pPr>
                <a:defRPr/>
              </a:pPr>
              <a:t>6</a:t>
            </a:fld>
            <a:endParaRPr lang="hu-H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650" y="116632"/>
            <a:ext cx="229235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6911975" cy="1007393"/>
          </a:xfrm>
        </p:spPr>
        <p:txBody>
          <a:bodyPr/>
          <a:lstStyle/>
          <a:p>
            <a:pPr eaLnBrk="1" hangingPunct="1"/>
            <a:r>
              <a:rPr lang="hu-HU" sz="4000" dirty="0" smtClean="0"/>
              <a:t>Adatok feltöltése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556792"/>
            <a:ext cx="8964488" cy="496783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dirty="0" smtClean="0"/>
              <a:t>Személyes adatok (</a:t>
            </a:r>
            <a:r>
              <a:rPr lang="hu-HU" b="1" dirty="0" smtClean="0"/>
              <a:t>az </a:t>
            </a:r>
            <a:r>
              <a:rPr lang="hu-HU" b="1" dirty="0"/>
              <a:t>érvényes személyazonosító dokumentum alapján kell </a:t>
            </a:r>
            <a:r>
              <a:rPr lang="hu-HU" b="1" dirty="0" smtClean="0"/>
              <a:t>megadni!)</a:t>
            </a:r>
            <a:endParaRPr lang="hu-HU" dirty="0" smtClean="0"/>
          </a:p>
          <a:p>
            <a:pPr eaLnBrk="1" hangingPunct="1">
              <a:lnSpc>
                <a:spcPct val="90000"/>
              </a:lnSpc>
            </a:pPr>
            <a:r>
              <a:rPr lang="hu-HU" dirty="0" smtClean="0"/>
              <a:t>Elérhetőségek (lakcím, telefon, e-mail)</a:t>
            </a:r>
          </a:p>
          <a:p>
            <a:pPr eaLnBrk="1" hangingPunct="1">
              <a:lnSpc>
                <a:spcPct val="90000"/>
              </a:lnSpc>
            </a:pPr>
            <a:r>
              <a:rPr lang="hu-HU" dirty="0" smtClean="0"/>
              <a:t>Jelentkezési helyek a kért elbírált sorrendben </a:t>
            </a:r>
            <a:endParaRPr lang="hu-HU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u-HU" sz="1600" dirty="0" smtClean="0"/>
              <a:t>(intézmény, kar betűkódja, szak - nyelveknél szakirány is, képzési szint, munkarend, finanszírozás)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dirty="0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800" dirty="0" smtClean="0"/>
              <a:t>		</a:t>
            </a:r>
            <a:r>
              <a:rPr lang="hu-HU" sz="2800" dirty="0" err="1" smtClean="0"/>
              <a:t>pl</a:t>
            </a:r>
            <a:r>
              <a:rPr lang="hu-HU" sz="2800" dirty="0" smtClean="0"/>
              <a:t>: </a:t>
            </a:r>
            <a:r>
              <a:rPr lang="hu-HU" sz="2800" dirty="0" smtClean="0">
                <a:solidFill>
                  <a:schemeClr val="accent1"/>
                </a:solidFill>
              </a:rPr>
              <a:t>DE-BTK </a:t>
            </a:r>
            <a:r>
              <a:rPr lang="hu-HU" sz="2800" dirty="0" err="1" smtClean="0">
                <a:solidFill>
                  <a:schemeClr val="accent1"/>
                </a:solidFill>
              </a:rPr>
              <a:t>romanisztika-francia</a:t>
            </a:r>
            <a:r>
              <a:rPr lang="hu-HU" sz="2800" dirty="0" smtClean="0">
                <a:solidFill>
                  <a:schemeClr val="accent1"/>
                </a:solidFill>
              </a:rPr>
              <a:t> ANA</a:t>
            </a:r>
          </a:p>
          <a:p>
            <a:pPr eaLnBrk="1" hangingPunct="1">
              <a:lnSpc>
                <a:spcPct val="90000"/>
              </a:lnSpc>
            </a:pPr>
            <a:r>
              <a:rPr lang="hu-HU" dirty="0" smtClean="0"/>
              <a:t>Tanulmányokra vonatkozó adatok (csak 9-12. vagy 9-13. évf.)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u-HU" dirty="0" smtClean="0"/>
              <a:t>	</a:t>
            </a:r>
            <a:r>
              <a:rPr lang="hu-HU" sz="2000" dirty="0" smtClean="0"/>
              <a:t>A középiskolai bizonyítvány minden eredményt tartalmazó oldalát 	töltse fel – </a:t>
            </a:r>
            <a:r>
              <a:rPr lang="hu-HU" sz="2000" dirty="0" smtClean="0">
                <a:solidFill>
                  <a:srgbClr val="0070C0"/>
                </a:solidFill>
              </a:rPr>
              <a:t>július 11-ig </a:t>
            </a:r>
            <a:r>
              <a:rPr lang="hu-HU" sz="2000" dirty="0" smtClean="0"/>
              <a:t>ne felejtse el feltölteni az utolsó évet!</a:t>
            </a:r>
          </a:p>
          <a:p>
            <a:pPr eaLnBrk="1" hangingPunct="1">
              <a:lnSpc>
                <a:spcPct val="90000"/>
              </a:lnSpc>
            </a:pPr>
            <a:r>
              <a:rPr lang="hu-HU" dirty="0" smtClean="0"/>
              <a:t>Többletpontokra vonatkozó adatok </a:t>
            </a:r>
            <a:r>
              <a:rPr lang="hu-HU" sz="1600" dirty="0" smtClean="0"/>
              <a:t>(nyelvvizsga, hátrányos </a:t>
            </a:r>
            <a:r>
              <a:rPr lang="hu-HU" sz="1600" dirty="0" smtClean="0"/>
              <a:t>helyzet, </a:t>
            </a:r>
            <a:r>
              <a:rPr lang="hu-HU" sz="1600" dirty="0" smtClean="0"/>
              <a:t>stb.)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72EC7-1B03-41CC-9547-984788B9FC7C}" type="slidenum">
              <a:rPr lang="hu-HU"/>
              <a:pPr>
                <a:defRPr/>
              </a:pPr>
              <a:t>7</a:t>
            </a:fld>
            <a:endParaRPr lang="hu-HU"/>
          </a:p>
        </p:txBody>
      </p:sp>
      <p:cxnSp>
        <p:nvCxnSpPr>
          <p:cNvPr id="3" name="Egyenes összekötő nyíllal 2"/>
          <p:cNvCxnSpPr/>
          <p:nvPr/>
        </p:nvCxnSpPr>
        <p:spPr>
          <a:xfrm>
            <a:off x="899592" y="3429000"/>
            <a:ext cx="864096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>
            <a:off x="1619672" y="3450682"/>
            <a:ext cx="936104" cy="5410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4572000" y="3429000"/>
            <a:ext cx="828092" cy="6662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H="1">
            <a:off x="6660232" y="3429000"/>
            <a:ext cx="337886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>
            <a:off x="2915816" y="3429000"/>
            <a:ext cx="1008112" cy="6407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5796136" y="3450682"/>
            <a:ext cx="576064" cy="562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 flipH="1">
            <a:off x="6998118" y="3450682"/>
            <a:ext cx="1030266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243842"/>
            <a:ext cx="1385489" cy="136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49325"/>
            <a:ext cx="7926510" cy="93610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4000" dirty="0"/>
              <a:t>Mit kell </a:t>
            </a:r>
            <a:r>
              <a:rPr lang="hu-HU" sz="4000" dirty="0" smtClean="0"/>
              <a:t>feltölteni a </a:t>
            </a:r>
            <a:r>
              <a:rPr lang="hu-HU" sz="4000" dirty="0"/>
              <a:t>jelentkezéshez?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8604250" cy="5040560"/>
          </a:xfrm>
        </p:spPr>
        <p:txBody>
          <a:bodyPr/>
          <a:lstStyle/>
          <a:p>
            <a:pPr eaLnBrk="1" hangingPunct="1"/>
            <a:r>
              <a:rPr lang="hu-HU" sz="2800" dirty="0"/>
              <a:t>A jelentkezéshez az adott dokumentum </a:t>
            </a:r>
            <a:r>
              <a:rPr lang="hu-HU" sz="2800" dirty="0" err="1">
                <a:solidFill>
                  <a:srgbClr val="0070C0"/>
                </a:solidFill>
              </a:rPr>
              <a:t>szkennelt</a:t>
            </a:r>
            <a:r>
              <a:rPr lang="hu-HU" sz="2800" dirty="0">
                <a:solidFill>
                  <a:srgbClr val="0070C0"/>
                </a:solidFill>
              </a:rPr>
              <a:t> </a:t>
            </a:r>
            <a:r>
              <a:rPr lang="hu-HU" sz="2800" dirty="0"/>
              <a:t>példányát töltse </a:t>
            </a:r>
            <a:r>
              <a:rPr lang="hu-HU" sz="2800" dirty="0" smtClean="0"/>
              <a:t>fel (</a:t>
            </a:r>
            <a:r>
              <a:rPr lang="hu-HU" sz="2400" dirty="0" smtClean="0"/>
              <a:t>pl.: középiskolai bizonyítvány) </a:t>
            </a:r>
          </a:p>
          <a:p>
            <a:pPr eaLnBrk="1" hangingPunct="1"/>
            <a:r>
              <a:rPr lang="hu-HU" sz="2800" b="1" dirty="0" smtClean="0">
                <a:solidFill>
                  <a:srgbClr val="FF0000"/>
                </a:solidFill>
              </a:rPr>
              <a:t>NEM </a:t>
            </a:r>
            <a:r>
              <a:rPr lang="hu-HU" sz="2800" b="1" dirty="0">
                <a:solidFill>
                  <a:srgbClr val="FF0000"/>
                </a:solidFill>
              </a:rPr>
              <a:t>kell feltölteni az alábbi dokumentumokat</a:t>
            </a:r>
            <a:r>
              <a:rPr lang="hu-HU" sz="2800" b="1" dirty="0" smtClean="0">
                <a:solidFill>
                  <a:srgbClr val="FF0000"/>
                </a:solidFill>
              </a:rPr>
              <a:t>:</a:t>
            </a:r>
          </a:p>
          <a:p>
            <a:pPr lvl="1" eaLnBrk="1" hangingPunct="1"/>
            <a:r>
              <a:rPr lang="hu-HU" dirty="0">
                <a:solidFill>
                  <a:srgbClr val="0070C0"/>
                </a:solidFill>
              </a:rPr>
              <a:t>2003. január 1-je után megszerzett </a:t>
            </a:r>
            <a:r>
              <a:rPr lang="hu-HU" dirty="0"/>
              <a:t>államilag elismert </a:t>
            </a:r>
            <a:r>
              <a:rPr lang="hu-HU" b="1" dirty="0" smtClean="0">
                <a:solidFill>
                  <a:srgbClr val="FF0000"/>
                </a:solidFill>
              </a:rPr>
              <a:t>nyelvvizsga bizonyítványt </a:t>
            </a:r>
            <a:r>
              <a:rPr lang="hu-HU" b="1" dirty="0"/>
              <a:t>– </a:t>
            </a:r>
            <a:r>
              <a:rPr lang="hu-HU" dirty="0" smtClean="0"/>
              <a:t>de a bizonyítvány </a:t>
            </a:r>
            <a:r>
              <a:rPr lang="hu-HU" dirty="0"/>
              <a:t>adatainak megadása kötelező (nyelv megnevezése, foka, típusa, bizonyítvány száma, anyakönyvi szám). </a:t>
            </a:r>
            <a:endParaRPr lang="hu-HU" dirty="0" smtClean="0"/>
          </a:p>
          <a:p>
            <a:pPr lvl="1" eaLnBrk="1" hangingPunct="1"/>
            <a:r>
              <a:rPr lang="hu-HU" dirty="0">
                <a:solidFill>
                  <a:srgbClr val="0070C0"/>
                </a:solidFill>
              </a:rPr>
              <a:t>2006. január 1-je után kibocsátott </a:t>
            </a:r>
            <a:r>
              <a:rPr lang="hu-HU" b="1" dirty="0">
                <a:solidFill>
                  <a:srgbClr val="FF0000"/>
                </a:solidFill>
              </a:rPr>
              <a:t>magyar rendszerű érettségi </a:t>
            </a:r>
            <a:r>
              <a:rPr lang="hu-HU" b="1" dirty="0" smtClean="0">
                <a:solidFill>
                  <a:srgbClr val="FF0000"/>
                </a:solidFill>
              </a:rPr>
              <a:t>bizonyítványt / tanúsítványt </a:t>
            </a:r>
            <a:r>
              <a:rPr lang="hu-HU" sz="2000" dirty="0" smtClean="0"/>
              <a:t>(adatok itt is!)</a:t>
            </a:r>
          </a:p>
          <a:p>
            <a:pPr marL="393700" lvl="1" indent="0" algn="just" eaLnBrk="1" hangingPunct="1">
              <a:buNone/>
            </a:pPr>
            <a:r>
              <a:rPr lang="hu-HU" sz="1800" dirty="0"/>
              <a:t>Az e-jelentkezés véglegesítésekor a hitelesítő adatlap </a:t>
            </a:r>
            <a:r>
              <a:rPr lang="hu-HU" sz="1800" dirty="0">
                <a:solidFill>
                  <a:srgbClr val="0070C0"/>
                </a:solidFill>
              </a:rPr>
              <a:t>„Csatolt dokumentumok"</a:t>
            </a:r>
            <a:r>
              <a:rPr lang="hu-HU" sz="1800" dirty="0"/>
              <a:t> pontjában </a:t>
            </a:r>
            <a:r>
              <a:rPr lang="hu-HU" sz="1800" dirty="0">
                <a:solidFill>
                  <a:srgbClr val="FF0000"/>
                </a:solidFill>
              </a:rPr>
              <a:t>ellenőrizze</a:t>
            </a:r>
            <a:r>
              <a:rPr lang="hu-HU" sz="1800" dirty="0"/>
              <a:t>, hogy </a:t>
            </a:r>
            <a:r>
              <a:rPr lang="hu-HU" sz="1800" dirty="0">
                <a:solidFill>
                  <a:srgbClr val="0070C0"/>
                </a:solidFill>
              </a:rPr>
              <a:t>minden</a:t>
            </a:r>
            <a:r>
              <a:rPr lang="hu-HU" sz="1800" dirty="0"/>
              <a:t> szükséges és már rendelkezésére álló dokumentumot feltöltött-e, illetve azt, hogy a dokumentum </a:t>
            </a:r>
            <a:r>
              <a:rPr lang="hu-HU" sz="1800" dirty="0">
                <a:solidFill>
                  <a:srgbClr val="0070C0"/>
                </a:solidFill>
              </a:rPr>
              <a:t>teljes egésze </a:t>
            </a:r>
            <a:r>
              <a:rPr lang="hu-HU" sz="1800" dirty="0"/>
              <a:t>feltöltésre került! </a:t>
            </a:r>
          </a:p>
          <a:p>
            <a:pPr marL="393700" lvl="1" indent="0" eaLnBrk="1" hangingPunct="1">
              <a:buNone/>
            </a:pP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FEA20-B704-4ACD-853C-2B2E8C7DF801}" type="slidenum">
              <a:rPr lang="hu-HU"/>
              <a:pPr>
                <a:defRPr/>
              </a:pPr>
              <a:t>8</a:t>
            </a:fld>
            <a:endParaRPr lang="hu-HU"/>
          </a:p>
        </p:txBody>
      </p:sp>
      <p:pic>
        <p:nvPicPr>
          <p:cNvPr id="17413" name="Picture 5" descr="MCj043260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-15034"/>
            <a:ext cx="1392237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760640"/>
          </a:xfrm>
        </p:spPr>
        <p:txBody>
          <a:bodyPr/>
          <a:lstStyle/>
          <a:p>
            <a:pPr marL="393700" lvl="1" indent="0" eaLnBrk="1" hangingPunct="1">
              <a:buNone/>
            </a:pPr>
            <a:r>
              <a:rPr lang="hu-HU" dirty="0" smtClean="0"/>
              <a:t>Ha </a:t>
            </a:r>
            <a:r>
              <a:rPr lang="hu-HU" dirty="0"/>
              <a:t>a jelentkezőnek nincs lehetősége az E-felvételiben feltölteni a dokumentumait, akkor azok másolatát </a:t>
            </a:r>
            <a:r>
              <a:rPr lang="hu-HU" b="1" dirty="0"/>
              <a:t>postai úton is beküldheti</a:t>
            </a:r>
            <a:r>
              <a:rPr lang="hu-HU" dirty="0"/>
              <a:t> az </a:t>
            </a:r>
            <a:endParaRPr lang="hu-HU" dirty="0" smtClean="0"/>
          </a:p>
          <a:p>
            <a:pPr marL="393700" lvl="1" indent="0" algn="ctr" eaLnBrk="1" hangingPunct="1">
              <a:buNone/>
            </a:pPr>
            <a:r>
              <a:rPr lang="hu-HU" dirty="0" smtClean="0">
                <a:solidFill>
                  <a:srgbClr val="0070C0"/>
                </a:solidFill>
              </a:rPr>
              <a:t>Oktatási </a:t>
            </a:r>
            <a:r>
              <a:rPr lang="hu-HU" dirty="0">
                <a:solidFill>
                  <a:srgbClr val="0070C0"/>
                </a:solidFill>
              </a:rPr>
              <a:t>Hivatal, 1380 Budapest, Pf. 1190. </a:t>
            </a:r>
            <a:r>
              <a:rPr lang="hu-HU" dirty="0"/>
              <a:t>címre.</a:t>
            </a:r>
            <a:endParaRPr lang="hu-HU" b="1" dirty="0"/>
          </a:p>
          <a:p>
            <a:pPr eaLnBrk="1" hangingPunct="1"/>
            <a:r>
              <a:rPr lang="hu-HU" sz="2400" dirty="0"/>
              <a:t> </a:t>
            </a:r>
            <a:r>
              <a:rPr lang="hu-HU" sz="2400" dirty="0" smtClean="0"/>
              <a:t>Dokumentum másolatot </a:t>
            </a:r>
            <a:r>
              <a:rPr lang="hu-HU" sz="2400" dirty="0" smtClean="0">
                <a:solidFill>
                  <a:srgbClr val="0070C0"/>
                </a:solidFill>
              </a:rPr>
              <a:t>A4-es </a:t>
            </a:r>
            <a:r>
              <a:rPr lang="hu-HU" sz="2400" dirty="0">
                <a:solidFill>
                  <a:srgbClr val="0070C0"/>
                </a:solidFill>
              </a:rPr>
              <a:t>formátumban </a:t>
            </a:r>
            <a:r>
              <a:rPr lang="hu-HU" sz="2400" dirty="0"/>
              <a:t>és </a:t>
            </a:r>
            <a:r>
              <a:rPr lang="hu-HU" sz="2400" dirty="0">
                <a:solidFill>
                  <a:srgbClr val="0070C0"/>
                </a:solidFill>
              </a:rPr>
              <a:t>fekete-fehér fénymásolatként</a:t>
            </a:r>
            <a:r>
              <a:rPr lang="hu-HU" sz="2400" dirty="0"/>
              <a:t> </a:t>
            </a:r>
            <a:r>
              <a:rPr lang="hu-HU" sz="2400" dirty="0" smtClean="0"/>
              <a:t>küldje el és csak </a:t>
            </a:r>
            <a:r>
              <a:rPr lang="hu-HU" sz="2400" dirty="0" smtClean="0">
                <a:solidFill>
                  <a:srgbClr val="0070C0"/>
                </a:solidFill>
              </a:rPr>
              <a:t>egy példányban</a:t>
            </a:r>
            <a:r>
              <a:rPr lang="hu-HU" sz="2400" dirty="0" smtClean="0"/>
              <a:t>!</a:t>
            </a:r>
          </a:p>
          <a:p>
            <a:pPr eaLnBrk="1" hangingPunct="1"/>
            <a:r>
              <a:rPr lang="hu-HU" sz="2400" dirty="0" smtClean="0"/>
              <a:t>Postai úton később </a:t>
            </a:r>
            <a:r>
              <a:rPr lang="hu-HU" sz="2400" dirty="0"/>
              <a:t>küldött másolaton a </a:t>
            </a:r>
            <a:r>
              <a:rPr lang="hu-HU" sz="2400" dirty="0">
                <a:solidFill>
                  <a:srgbClr val="0070C0"/>
                </a:solidFill>
              </a:rPr>
              <a:t>felvételi azonosító</a:t>
            </a:r>
            <a:r>
              <a:rPr lang="hu-HU" sz="2400" dirty="0"/>
              <a:t> legyen </a:t>
            </a:r>
            <a:r>
              <a:rPr lang="hu-HU" sz="2400" dirty="0" smtClean="0"/>
              <a:t>rajta és </a:t>
            </a:r>
            <a:r>
              <a:rPr lang="hu-HU" sz="2400" dirty="0" smtClean="0">
                <a:solidFill>
                  <a:srgbClr val="0070C0"/>
                </a:solidFill>
              </a:rPr>
              <a:t>ajánlott küldeményként</a:t>
            </a:r>
            <a:r>
              <a:rPr lang="hu-HU" sz="2400" dirty="0" smtClean="0"/>
              <a:t> adja fel!</a:t>
            </a:r>
          </a:p>
          <a:p>
            <a:pPr eaLnBrk="1" hangingPunct="1"/>
            <a:endParaRPr lang="hu-HU" sz="2400" dirty="0"/>
          </a:p>
          <a:p>
            <a:pPr eaLnBrk="1" hangingPunct="1"/>
            <a:r>
              <a:rPr lang="hu-HU" dirty="0" smtClean="0"/>
              <a:t>Ha </a:t>
            </a:r>
            <a:r>
              <a:rPr lang="hu-HU" dirty="0"/>
              <a:t>nem rendelkezik még az előírt dokumentummal, a </a:t>
            </a:r>
            <a:r>
              <a:rPr lang="hu-HU" dirty="0">
                <a:solidFill>
                  <a:srgbClr val="0070C0"/>
                </a:solidFill>
              </a:rPr>
              <a:t>végső dokumentum pótlás határideje</a:t>
            </a:r>
            <a:r>
              <a:rPr lang="hu-HU" dirty="0"/>
              <a:t>: </a:t>
            </a:r>
          </a:p>
          <a:p>
            <a:pPr lvl="1" eaLnBrk="1" hangingPunct="1">
              <a:buFontTx/>
              <a:buNone/>
            </a:pPr>
            <a:r>
              <a:rPr lang="hu-HU" dirty="0">
                <a:solidFill>
                  <a:srgbClr val="FF0000"/>
                </a:solidFill>
              </a:rPr>
              <a:t>				</a:t>
            </a:r>
            <a:r>
              <a:rPr lang="hu-HU" sz="2800" dirty="0">
                <a:solidFill>
                  <a:srgbClr val="FF0000"/>
                </a:solidFill>
              </a:rPr>
              <a:t>2018. július 11.</a:t>
            </a:r>
            <a:r>
              <a:rPr lang="hu-HU" sz="2800" dirty="0">
                <a:solidFill>
                  <a:schemeClr val="accent1"/>
                </a:solidFill>
              </a:rPr>
              <a:t> </a:t>
            </a:r>
            <a:endParaRPr lang="hu-HU" sz="2800" dirty="0" smtClean="0">
              <a:solidFill>
                <a:schemeClr val="accent1"/>
              </a:solidFill>
            </a:endParaRPr>
          </a:p>
          <a:p>
            <a:pPr lvl="1" eaLnBrk="1" hangingPunct="1">
              <a:buFontTx/>
              <a:buNone/>
            </a:pPr>
            <a:r>
              <a:rPr lang="hu-HU" sz="2000" dirty="0" smtClean="0">
                <a:solidFill>
                  <a:schemeClr val="accent1"/>
                </a:solidFill>
              </a:rPr>
              <a:t>Ne felejtse el az utolsó tanévre vonatkozó középiskolai bizonyítvány</a:t>
            </a:r>
          </a:p>
          <a:p>
            <a:pPr lvl="1" eaLnBrk="1" hangingPunct="1">
              <a:buFontTx/>
              <a:buNone/>
            </a:pPr>
            <a:r>
              <a:rPr lang="hu-HU" sz="2000" dirty="0" smtClean="0">
                <a:solidFill>
                  <a:schemeClr val="accent1"/>
                </a:solidFill>
              </a:rPr>
              <a:t>másolatot </a:t>
            </a:r>
            <a:r>
              <a:rPr lang="hu-HU" sz="2000" dirty="0" err="1" smtClean="0">
                <a:solidFill>
                  <a:schemeClr val="accent1"/>
                </a:solidFill>
              </a:rPr>
              <a:t>beszkennelni</a:t>
            </a:r>
            <a:r>
              <a:rPr lang="hu-HU" sz="2000" dirty="0" smtClean="0">
                <a:solidFill>
                  <a:schemeClr val="accent1"/>
                </a:solidFill>
              </a:rPr>
              <a:t>, beküldeni!</a:t>
            </a:r>
            <a:endParaRPr lang="hu-HU" sz="2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FDCDE-FC31-4B76-891A-51928194B13A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  <p:pic>
        <p:nvPicPr>
          <p:cNvPr id="5" name="Picture 6" descr="MCj043383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2"/>
            <a:ext cx="1115616" cy="1115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6064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2435</TotalTime>
  <Words>1095</Words>
  <Application>Microsoft Office PowerPoint</Application>
  <PresentationFormat>Diavetítés a képernyőre (4:3 oldalarány)</PresentationFormat>
  <Paragraphs>217</Paragraphs>
  <Slides>19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Áramlás</vt:lpstr>
      <vt:lpstr>PowerPoint bemutató</vt:lpstr>
      <vt:lpstr>Miről kell dönteni?</vt:lpstr>
      <vt:lpstr>Állami (rész)ösztöndíj</vt:lpstr>
      <vt:lpstr>A bolognai rendszer</vt:lpstr>
      <vt:lpstr>Információk elérhetősége </vt:lpstr>
      <vt:lpstr>Jelentkezés módja és határideje</vt:lpstr>
      <vt:lpstr>Adatok feltöltése</vt:lpstr>
      <vt:lpstr>Mit kell feltölteni a jelentkezéshez?</vt:lpstr>
      <vt:lpstr>PowerPoint bemutató</vt:lpstr>
      <vt:lpstr>Hitelesítés</vt:lpstr>
      <vt:lpstr>Eljárási díj</vt:lpstr>
      <vt:lpstr>Mikor érvényes a jelentkezés?</vt:lpstr>
      <vt:lpstr>A jelentkezési sorrend</vt:lpstr>
      <vt:lpstr>Felvételi döntés után</vt:lpstr>
      <vt:lpstr>Tudnivalók a többletpontok kapcsán</vt:lpstr>
      <vt:lpstr>Kötelező emelt szintű érettségi követelmény képzési területenként:</vt:lpstr>
      <vt:lpstr>ANA ponthatárok 2017-ben</vt:lpstr>
      <vt:lpstr>Legfontosabb határidők – előreláthatóan (pontos forrás az FFT!)</vt:lpstr>
      <vt:lpstr>Köszönöm a figyelmet!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Debreceni Egyetem</dc:title>
  <dc:creator>.</dc:creator>
  <cp:lastModifiedBy>BKK</cp:lastModifiedBy>
  <cp:revision>157</cp:revision>
  <cp:lastPrinted>2016-11-21T11:05:01Z</cp:lastPrinted>
  <dcterms:created xsi:type="dcterms:W3CDTF">2007-12-01T14:50:18Z</dcterms:created>
  <dcterms:modified xsi:type="dcterms:W3CDTF">2017-11-17T10:26:22Z</dcterms:modified>
</cp:coreProperties>
</file>